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49" r:id="rId3"/>
    <p:sldId id="483" r:id="rId5"/>
    <p:sldId id="258" r:id="rId6"/>
    <p:sldId id="389" r:id="rId7"/>
    <p:sldId id="455" r:id="rId8"/>
    <p:sldId id="456" r:id="rId9"/>
    <p:sldId id="457" r:id="rId10"/>
    <p:sldId id="458" r:id="rId11"/>
    <p:sldId id="424" r:id="rId12"/>
    <p:sldId id="396" r:id="rId13"/>
    <p:sldId id="459" r:id="rId14"/>
    <p:sldId id="460" r:id="rId15"/>
    <p:sldId id="461" r:id="rId16"/>
    <p:sldId id="462" r:id="rId17"/>
    <p:sldId id="463" r:id="rId18"/>
    <p:sldId id="464" r:id="rId19"/>
    <p:sldId id="425" r:id="rId20"/>
    <p:sldId id="418" r:id="rId21"/>
    <p:sldId id="465" r:id="rId22"/>
    <p:sldId id="466" r:id="rId23"/>
    <p:sldId id="467" r:id="rId24"/>
    <p:sldId id="468" r:id="rId25"/>
    <p:sldId id="469" r:id="rId26"/>
    <p:sldId id="470" r:id="rId27"/>
    <p:sldId id="471" r:id="rId28"/>
    <p:sldId id="472" r:id="rId29"/>
    <p:sldId id="473" r:id="rId30"/>
    <p:sldId id="484" r:id="rId31"/>
    <p:sldId id="485" r:id="rId32"/>
    <p:sldId id="486" r:id="rId33"/>
    <p:sldId id="487" r:id="rId34"/>
    <p:sldId id="488" r:id="rId35"/>
    <p:sldId id="489" r:id="rId36"/>
    <p:sldId id="490" r:id="rId37"/>
    <p:sldId id="491" r:id="rId38"/>
    <p:sldId id="492" r:id="rId39"/>
    <p:sldId id="493" r:id="rId40"/>
    <p:sldId id="494" r:id="rId41"/>
    <p:sldId id="495" r:id="rId42"/>
    <p:sldId id="496" r:id="rId43"/>
    <p:sldId id="497" r:id="rId44"/>
    <p:sldId id="498" r:id="rId45"/>
    <p:sldId id="499" r:id="rId46"/>
    <p:sldId id="500" r:id="rId47"/>
    <p:sldId id="501" r:id="rId48"/>
    <p:sldId id="502" r:id="rId49"/>
    <p:sldId id="503" r:id="rId50"/>
    <p:sldId id="504" r:id="rId51"/>
    <p:sldId id="505" r:id="rId52"/>
    <p:sldId id="506" r:id="rId53"/>
    <p:sldId id="507" r:id="rId54"/>
    <p:sldId id="508" r:id="rId55"/>
    <p:sldId id="509" r:id="rId56"/>
    <p:sldId id="510" r:id="rId57"/>
    <p:sldId id="511" r:id="rId58"/>
    <p:sldId id="512" r:id="rId59"/>
    <p:sldId id="513" r:id="rId60"/>
    <p:sldId id="514" r:id="rId61"/>
    <p:sldId id="515" r:id="rId62"/>
    <p:sldId id="516" r:id="rId63"/>
    <p:sldId id="517" r:id="rId64"/>
    <p:sldId id="518" r:id="rId65"/>
    <p:sldId id="519" r:id="rId66"/>
    <p:sldId id="520" r:id="rId67"/>
    <p:sldId id="521" r:id="rId68"/>
    <p:sldId id="522" r:id="rId69"/>
    <p:sldId id="524" r:id="rId7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65AA81"/>
    <a:srgbClr val="3E6F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0" d="100"/>
          <a:sy n="100" d="100"/>
        </p:scale>
        <p:origin x="8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00DDD45-7DB6-4951-B7E3-14C124815B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CD0B37BC-AB26-41AB-B4E6-28D3A3ABA68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CD0B37BC-AB26-41AB-B4E6-28D3A3ABA68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2000" advTm="5000"/>
    </mc:Choice>
    <mc:Fallback>
      <p:transition spd="slow"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5.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7.png"/><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8.png"/><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5.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5.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5.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4.png"/><Relationship Id="rId1" Type="http://schemas.openxmlformats.org/officeDocument/2006/relationships/image" Target="../media/image5.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5.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5.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花1"/>
          <p:cNvPicPr>
            <a:picLocks noChangeAspect="1"/>
          </p:cNvPicPr>
          <p:nvPr/>
        </p:nvPicPr>
        <p:blipFill>
          <a:blip r:embed="rId1"/>
          <a:stretch>
            <a:fillRect/>
          </a:stretch>
        </p:blipFill>
        <p:spPr>
          <a:xfrm rot="1560000">
            <a:off x="9475470" y="4395470"/>
            <a:ext cx="3404235" cy="3443605"/>
          </a:xfrm>
          <a:prstGeom prst="rect">
            <a:avLst/>
          </a:prstGeom>
        </p:spPr>
      </p:pic>
      <p:pic>
        <p:nvPicPr>
          <p:cNvPr id="6" name="图片 5" descr="花1"/>
          <p:cNvPicPr>
            <a:picLocks noChangeAspect="1"/>
          </p:cNvPicPr>
          <p:nvPr/>
        </p:nvPicPr>
        <p:blipFill>
          <a:blip r:embed="rId1"/>
          <a:stretch>
            <a:fillRect/>
          </a:stretch>
        </p:blipFill>
        <p:spPr>
          <a:xfrm rot="1560000" flipH="1" flipV="1">
            <a:off x="-682625" y="-995045"/>
            <a:ext cx="3404235" cy="3443605"/>
          </a:xfrm>
          <a:prstGeom prst="rect">
            <a:avLst/>
          </a:prstGeom>
        </p:spPr>
      </p:pic>
      <p:sp>
        <p:nvSpPr>
          <p:cNvPr id="9" name="文本框 8"/>
          <p:cNvSpPr txBox="1"/>
          <p:nvPr/>
        </p:nvSpPr>
        <p:spPr>
          <a:xfrm>
            <a:off x="2286635" y="1750060"/>
            <a:ext cx="3403600" cy="1476375"/>
          </a:xfrm>
          <a:prstGeom prst="rect">
            <a:avLst/>
          </a:prstGeom>
          <a:noFill/>
        </p:spPr>
        <p:txBody>
          <a:bodyPr wrap="square" rtlCol="0">
            <a:spAutoFit/>
          </a:bodyPr>
          <a:lstStyle/>
          <a:p>
            <a:pPr algn="ctr"/>
            <a:r>
              <a:rPr lang="en-US" altLang="zh-CN" sz="5000" dirty="0">
                <a:solidFill>
                  <a:srgbClr val="65AA81"/>
                </a:solidFill>
                <a:latin typeface="华文细黑" panose="02010600040101010101" charset="-122"/>
                <a:ea typeface="华文细黑" panose="02010600040101010101" charset="-122"/>
              </a:rPr>
              <a:t>    </a:t>
            </a:r>
            <a:r>
              <a:rPr lang="zh-CN" altLang="en-US" sz="5000" dirty="0">
                <a:solidFill>
                  <a:srgbClr val="65AA81"/>
                </a:solidFill>
                <a:latin typeface="华文细黑" panose="02010600040101010101" charset="-122"/>
                <a:ea typeface="华文细黑" panose="02010600040101010101" charset="-122"/>
              </a:rPr>
              <a:t>动画影视</a:t>
            </a:r>
            <a:endParaRPr lang="zh-CN" altLang="en-US" sz="5000" dirty="0">
              <a:solidFill>
                <a:srgbClr val="65AA81"/>
              </a:solidFill>
              <a:latin typeface="华文细黑" panose="02010600040101010101" charset="-122"/>
              <a:ea typeface="华文细黑" panose="02010600040101010101" charset="-122"/>
            </a:endParaRPr>
          </a:p>
          <a:p>
            <a:pPr algn="ctr"/>
            <a:r>
              <a:rPr lang="en-US" altLang="zh-CN" sz="4000" dirty="0">
                <a:solidFill>
                  <a:srgbClr val="65AA81"/>
                </a:solidFill>
                <a:latin typeface="华文细黑" panose="02010600040101010101" charset="-122"/>
                <a:ea typeface="华文细黑" panose="02010600040101010101" charset="-122"/>
              </a:rPr>
              <a:t>       </a:t>
            </a:r>
            <a:endParaRPr lang="zh-CN" altLang="en-US" sz="3600" dirty="0">
              <a:solidFill>
                <a:srgbClr val="65AA81"/>
              </a:solidFill>
              <a:latin typeface="华文细黑" panose="02010600040101010101" charset="-122"/>
              <a:ea typeface="华文细黑" panose="02010600040101010101" charset="-122"/>
            </a:endParaRPr>
          </a:p>
        </p:txBody>
      </p:sp>
      <p:sp>
        <p:nvSpPr>
          <p:cNvPr id="11" name="文本框 10"/>
          <p:cNvSpPr txBox="1"/>
          <p:nvPr/>
        </p:nvSpPr>
        <p:spPr>
          <a:xfrm>
            <a:off x="5374005" y="2750185"/>
            <a:ext cx="2188845" cy="922020"/>
          </a:xfrm>
          <a:prstGeom prst="rect">
            <a:avLst/>
          </a:prstGeom>
          <a:noFill/>
        </p:spPr>
        <p:txBody>
          <a:bodyPr wrap="square" rtlCol="0">
            <a:spAutoFit/>
          </a:bodyPr>
          <a:lstStyle/>
          <a:p>
            <a:pPr algn="ctr"/>
            <a:r>
              <a:rPr lang="zh-CN" altLang="en-US" sz="5400">
                <a:solidFill>
                  <a:srgbClr val="65AA81"/>
                </a:solidFill>
                <a:latin typeface="华文细黑" panose="02010600040101010101" charset="-122"/>
                <a:ea typeface="华文细黑" panose="02010600040101010101" charset="-122"/>
              </a:rPr>
              <a:t>赏析</a:t>
            </a:r>
            <a:endParaRPr lang="zh-CN" altLang="en-US" sz="5400">
              <a:solidFill>
                <a:srgbClr val="65AA81"/>
              </a:solidFill>
              <a:latin typeface="华文细黑" panose="02010600040101010101" charset="-122"/>
              <a:ea typeface="华文细黑" panose="02010600040101010101" charset="-122"/>
            </a:endParaRPr>
          </a:p>
        </p:txBody>
      </p:sp>
      <p:cxnSp>
        <p:nvCxnSpPr>
          <p:cNvPr id="14" name="直接连接符 13"/>
          <p:cNvCxnSpPr/>
          <p:nvPr/>
        </p:nvCxnSpPr>
        <p:spPr>
          <a:xfrm flipH="1">
            <a:off x="6276340" y="956310"/>
            <a:ext cx="564515" cy="469900"/>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795135" y="827405"/>
            <a:ext cx="490220" cy="922655"/>
          </a:xfrm>
          <a:prstGeom prst="rect">
            <a:avLst/>
          </a:prstGeom>
          <a:noFill/>
        </p:spPr>
        <p:txBody>
          <a:bodyPr vert="eaVert" wrap="square" rtlCol="0">
            <a:spAutoFit/>
          </a:bodyPr>
          <a:lstStyle/>
          <a:p>
            <a:pPr algn="ctr"/>
            <a:r>
              <a:rPr lang="zh-CN" altLang="en-US" sz="2000">
                <a:solidFill>
                  <a:srgbClr val="65AA81"/>
                </a:solidFill>
                <a:latin typeface="华文细黑" panose="02010600040101010101" charset="-122"/>
                <a:ea typeface="华文细黑" panose="02010600040101010101" charset="-122"/>
              </a:rPr>
              <a:t>主讲</a:t>
            </a:r>
            <a:endParaRPr lang="zh-CN" altLang="en-US" sz="2000">
              <a:solidFill>
                <a:srgbClr val="65AA81"/>
              </a:solidFill>
              <a:latin typeface="华文细黑" panose="02010600040101010101" charset="-122"/>
              <a:ea typeface="华文细黑" panose="02010600040101010101" charset="-122"/>
            </a:endParaRPr>
          </a:p>
        </p:txBody>
      </p:sp>
      <p:sp>
        <p:nvSpPr>
          <p:cNvPr id="16" name="文本框 15"/>
          <p:cNvSpPr txBox="1"/>
          <p:nvPr/>
        </p:nvSpPr>
        <p:spPr>
          <a:xfrm>
            <a:off x="6179185" y="1184910"/>
            <a:ext cx="1106170" cy="889000"/>
          </a:xfrm>
          <a:prstGeom prst="rect">
            <a:avLst/>
          </a:prstGeom>
          <a:noFill/>
        </p:spPr>
        <p:txBody>
          <a:bodyPr vert="eaVert" wrap="square" rtlCol="0">
            <a:spAutoFit/>
          </a:bodyPr>
          <a:lstStyle/>
          <a:p>
            <a:pPr algn="ctr"/>
            <a:endParaRPr lang="zh-CN" altLang="en-US" sz="2000" dirty="0">
              <a:solidFill>
                <a:srgbClr val="65AA81"/>
              </a:solidFill>
              <a:latin typeface="华文细黑" panose="02010600040101010101" charset="-122"/>
              <a:ea typeface="华文细黑" panose="02010600040101010101" charset="-122"/>
              <a:sym typeface="+mn-ea"/>
            </a:endParaRPr>
          </a:p>
          <a:p>
            <a:pPr algn="ctr"/>
            <a:r>
              <a:rPr lang="zh-CN" altLang="en-US" sz="2000" dirty="0">
                <a:solidFill>
                  <a:srgbClr val="65AA81"/>
                </a:solidFill>
                <a:latin typeface="华文细黑" panose="02010600040101010101" charset="-122"/>
                <a:ea typeface="华文细黑" panose="02010600040101010101" charset="-122"/>
                <a:sym typeface="+mn-ea"/>
              </a:rPr>
              <a:t> 周璇</a:t>
            </a:r>
            <a:endParaRPr lang="zh-CN" altLang="en-US" sz="2000" dirty="0">
              <a:solidFill>
                <a:srgbClr val="65AA81"/>
              </a:solidFill>
              <a:latin typeface="华文细黑" panose="02010600040101010101" charset="-122"/>
              <a:ea typeface="华文细黑" panose="02010600040101010101" charset="-122"/>
            </a:endParaRPr>
          </a:p>
          <a:p>
            <a:pPr algn="ctr"/>
            <a:endParaRPr lang="zh-CN" altLang="en-US" sz="2000" dirty="0">
              <a:solidFill>
                <a:srgbClr val="65AA81"/>
              </a:solidFill>
              <a:latin typeface="华文细黑" panose="02010600040101010101" charset="-122"/>
              <a:ea typeface="华文细黑" panose="02010600040101010101" charset="-122"/>
            </a:endParaRPr>
          </a:p>
        </p:txBody>
      </p:sp>
      <p:grpSp>
        <p:nvGrpSpPr>
          <p:cNvPr id="19" name="组合 18"/>
          <p:cNvGrpSpPr/>
          <p:nvPr/>
        </p:nvGrpSpPr>
        <p:grpSpPr>
          <a:xfrm>
            <a:off x="4515485" y="1360805"/>
            <a:ext cx="3220085" cy="2664460"/>
            <a:chOff x="6015" y="2603"/>
            <a:chExt cx="5071" cy="4196"/>
          </a:xfrm>
        </p:grpSpPr>
        <p:cxnSp>
          <p:nvCxnSpPr>
            <p:cNvPr id="10" name="直接连接符 9"/>
            <p:cNvCxnSpPr/>
            <p:nvPr/>
          </p:nvCxnSpPr>
          <p:spPr>
            <a:xfrm flipH="1">
              <a:off x="6342" y="2884"/>
              <a:ext cx="4418" cy="3658"/>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10898" y="2603"/>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15" y="6611"/>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985000" y="3862070"/>
            <a:ext cx="459740" cy="2540635"/>
          </a:xfrm>
          <a:prstGeom prst="rect">
            <a:avLst/>
          </a:prstGeom>
          <a:noFill/>
        </p:spPr>
        <p:txBody>
          <a:bodyPr vert="eaVert" wrap="square" rtlCol="0">
            <a:spAutoFit/>
          </a:bodyPr>
          <a:lstStyle/>
          <a:p>
            <a:r>
              <a:rPr lang="zh-CN" altLang="en-US" dirty="0">
                <a:solidFill>
                  <a:srgbClr val="65AA81"/>
                </a:solidFill>
                <a:latin typeface="华文细黑" panose="02010600040101010101" charset="-122"/>
                <a:ea typeface="华文细黑" panose="02010600040101010101" charset="-122"/>
              </a:rPr>
              <a:t>数字媒体艺术设计专业</a:t>
            </a:r>
            <a:endParaRPr lang="zh-CN" altLang="en-US" dirty="0">
              <a:solidFill>
                <a:srgbClr val="65AA81"/>
              </a:solidFill>
              <a:latin typeface="华文细黑" panose="02010600040101010101" charset="-122"/>
              <a:ea typeface="华文细黑" panose="02010600040101010101" charset="-122"/>
            </a:endParaRPr>
          </a:p>
        </p:txBody>
      </p:sp>
      <p:cxnSp>
        <p:nvCxnSpPr>
          <p:cNvPr id="22" name="直接连接符 21"/>
          <p:cNvCxnSpPr/>
          <p:nvPr/>
        </p:nvCxnSpPr>
        <p:spPr>
          <a:xfrm flipH="1">
            <a:off x="6140450" y="5340985"/>
            <a:ext cx="564515" cy="469900"/>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591425" y="3448050"/>
            <a:ext cx="398145" cy="3141980"/>
          </a:xfrm>
          <a:prstGeom prst="rect">
            <a:avLst/>
          </a:prstGeom>
          <a:noFill/>
        </p:spPr>
        <p:txBody>
          <a:bodyPr vert="eaVert" wrap="square" rtlCol="0">
            <a:spAutoFit/>
          </a:bodyPr>
          <a:lstStyle/>
          <a:p>
            <a:r>
              <a:rPr lang="zh-CN" sz="1400" dirty="0">
                <a:solidFill>
                  <a:srgbClr val="65AA81"/>
                </a:solidFill>
                <a:latin typeface="华文细黑" panose="02010600040101010101" charset="-122"/>
                <a:ea typeface="华文细黑" panose="02010600040101010101" charset="-122"/>
              </a:rPr>
              <a:t>广东科学技术职业学院</a:t>
            </a:r>
            <a:r>
              <a:rPr lang="zh-CN" sz="1400" dirty="0">
                <a:solidFill>
                  <a:srgbClr val="65AA81"/>
                </a:solidFill>
                <a:latin typeface="华文细黑" panose="02010600040101010101" charset="-122"/>
                <a:ea typeface="华文细黑" panose="02010600040101010101" charset="-122"/>
                <a:sym typeface="+mn-ea"/>
              </a:rPr>
              <a:t>艺术设计学院</a:t>
            </a:r>
            <a:endParaRPr lang="zh-CN" sz="1400" dirty="0">
              <a:solidFill>
                <a:srgbClr val="65AA81"/>
              </a:solidFill>
              <a:latin typeface="华文细黑" panose="02010600040101010101" charset="-122"/>
              <a:ea typeface="华文细黑" panose="02010600040101010101" charset="-122"/>
            </a:endParaRPr>
          </a:p>
        </p:txBody>
      </p:sp>
      <p:pic>
        <p:nvPicPr>
          <p:cNvPr id="24" name="图片 23" descr="蝴蝶"/>
          <p:cNvPicPr>
            <a:picLocks noChangeAspect="1"/>
          </p:cNvPicPr>
          <p:nvPr/>
        </p:nvPicPr>
        <p:blipFill>
          <a:blip r:embed="rId2"/>
          <a:stretch>
            <a:fillRect/>
          </a:stretch>
        </p:blipFill>
        <p:spPr>
          <a:xfrm>
            <a:off x="3761740" y="3905885"/>
            <a:ext cx="1156335" cy="1047750"/>
          </a:xfrm>
          <a:prstGeom prst="rect">
            <a:avLst/>
          </a:prstGeom>
        </p:spPr>
      </p:pic>
      <p:pic>
        <p:nvPicPr>
          <p:cNvPr id="25" name="图片 24" descr="小鸟"/>
          <p:cNvPicPr>
            <a:picLocks noChangeAspect="1"/>
          </p:cNvPicPr>
          <p:nvPr/>
        </p:nvPicPr>
        <p:blipFill>
          <a:blip r:embed="rId3"/>
          <a:stretch>
            <a:fillRect/>
          </a:stretch>
        </p:blipFill>
        <p:spPr>
          <a:xfrm flipH="1">
            <a:off x="7312025" y="475615"/>
            <a:ext cx="823595" cy="992505"/>
          </a:xfrm>
          <a:prstGeom prst="rect">
            <a:avLst/>
          </a:prstGeom>
        </p:spPr>
      </p:pic>
      <p:sp>
        <p:nvSpPr>
          <p:cNvPr id="12" name="椭圆 11"/>
          <p:cNvSpPr/>
          <p:nvPr/>
        </p:nvSpPr>
        <p:spPr>
          <a:xfrm>
            <a:off x="5104130" y="2587625"/>
            <a:ext cx="523875" cy="53975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65AA81"/>
                </a:solidFill>
                <a:latin typeface="华文细黑" panose="02010600040101010101" charset="-122"/>
                <a:ea typeface="华文细黑" panose="02010600040101010101" charset="-122"/>
              </a:rPr>
              <a:t>品</a:t>
            </a:r>
            <a:endParaRPr lang="zh-CN" altLang="en-US" sz="3200" dirty="0">
              <a:solidFill>
                <a:srgbClr val="65AA81"/>
              </a:solidFill>
              <a:latin typeface="华文细黑" panose="02010600040101010101" charset="-122"/>
              <a:ea typeface="华文细黑" panose="02010600040101010101" charset="-122"/>
            </a:endParaRPr>
          </a:p>
        </p:txBody>
      </p:sp>
      <p:sp>
        <p:nvSpPr>
          <p:cNvPr id="2" name="椭圆 1"/>
          <p:cNvSpPr/>
          <p:nvPr/>
        </p:nvSpPr>
        <p:spPr>
          <a:xfrm>
            <a:off x="4515485" y="2587625"/>
            <a:ext cx="523875" cy="53975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dirty="0">
                <a:solidFill>
                  <a:srgbClr val="65AA81"/>
                </a:solidFill>
                <a:latin typeface="华文细黑" panose="02010600040101010101" charset="-122"/>
                <a:ea typeface="华文细黑" panose="02010600040101010101" charset="-122"/>
              </a:rPr>
              <a:t>作</a:t>
            </a:r>
            <a:endParaRPr lang="zh-CN" altLang="en-US" sz="3200" dirty="0">
              <a:solidFill>
                <a:srgbClr val="65AA81"/>
              </a:solidFill>
              <a:latin typeface="华文细黑" panose="02010600040101010101" charset="-122"/>
              <a:ea typeface="华文细黑"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edge">
                                      <p:cBhvr>
                                        <p:cTn id="7" dur="500"/>
                                        <p:tgtEl>
                                          <p:spTgt spid="2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par>
                                <p:cTn id="14" presetID="2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2"/>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8" dur="500"/>
                                        <p:tgtEl>
                                          <p:spTgt spid="4"/>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par>
                                <p:cTn id="23" presetID="2" presetClass="entr" presetSubtype="1"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0-#ppt_h/2"/>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par>
                          <p:cTn id="33" fill="hold">
                            <p:stCondLst>
                              <p:cond delay="2000"/>
                            </p:stCondLst>
                            <p:childTnLst>
                              <p:par>
                                <p:cTn id="34" presetID="35" presetClass="entr" presetSubtype="0" fill="hold" grpId="1"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anim calcmode="lin" valueType="num">
                                      <p:cBhvr>
                                        <p:cTn id="37" dur="500" fill="hold"/>
                                        <p:tgtEl>
                                          <p:spTgt spid="2"/>
                                        </p:tgtEl>
                                        <p:attrNameLst>
                                          <p:attrName>style.rotation</p:attrName>
                                        </p:attrNameLst>
                                      </p:cBhvr>
                                      <p:tavLst>
                                        <p:tav tm="0">
                                          <p:val>
                                            <p:fltVal val="720"/>
                                          </p:val>
                                        </p:tav>
                                        <p:tav tm="100000">
                                          <p:val>
                                            <p:fltVal val="0"/>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 calcmode="lin" valueType="num">
                                      <p:cBhvr>
                                        <p:cTn id="39" dur="500" fill="hold"/>
                                        <p:tgtEl>
                                          <p:spTgt spid="2"/>
                                        </p:tgtEl>
                                        <p:attrNameLst>
                                          <p:attrName>ppt_w</p:attrName>
                                        </p:attrNameLst>
                                      </p:cBhvr>
                                      <p:tavLst>
                                        <p:tav tm="0">
                                          <p:val>
                                            <p:fltVal val="0"/>
                                          </p:val>
                                        </p:tav>
                                        <p:tav tm="100000">
                                          <p:val>
                                            <p:strVal val="#ppt_w"/>
                                          </p:val>
                                        </p:tav>
                                      </p:tavLst>
                                    </p:anim>
                                  </p:childTnLst>
                                </p:cTn>
                              </p:par>
                            </p:childTnLst>
                          </p:cTn>
                        </p:par>
                        <p:par>
                          <p:cTn id="40" fill="hold">
                            <p:stCondLst>
                              <p:cond delay="2500"/>
                            </p:stCondLst>
                            <p:childTnLst>
                              <p:par>
                                <p:cTn id="41" presetID="35" presetClass="entr" presetSubtype="0" fill="hold" grpId="1"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anim calcmode="lin" valueType="num">
                                      <p:cBhvr>
                                        <p:cTn id="44" dur="500" fill="hold"/>
                                        <p:tgtEl>
                                          <p:spTgt spid="12"/>
                                        </p:tgtEl>
                                        <p:attrNameLst>
                                          <p:attrName>style.rotation</p:attrName>
                                        </p:attrNameLst>
                                      </p:cBhvr>
                                      <p:tavLst>
                                        <p:tav tm="0">
                                          <p:val>
                                            <p:fltVal val="720"/>
                                          </p:val>
                                        </p:tav>
                                        <p:tav tm="100000">
                                          <p:val>
                                            <p:fltVal val="0"/>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 calcmode="lin" valueType="num">
                                      <p:cBhvr>
                                        <p:cTn id="46" dur="500" fill="hold"/>
                                        <p:tgtEl>
                                          <p:spTgt spid="12"/>
                                        </p:tgtEl>
                                        <p:attrNameLst>
                                          <p:attrName>ppt_w</p:attrName>
                                        </p:attrNameLst>
                                      </p:cBhvr>
                                      <p:tavLst>
                                        <p:tav tm="0">
                                          <p:val>
                                            <p:fltVal val="0"/>
                                          </p:val>
                                        </p:tav>
                                        <p:tav tm="100000">
                                          <p:val>
                                            <p:strVal val="#ppt_w"/>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par>
                          <p:cTn id="52" fill="hold">
                            <p:stCondLst>
                              <p:cond delay="3000"/>
                            </p:stCondLst>
                            <p:childTnLst>
                              <p:par>
                                <p:cTn id="53" presetID="22" presetClass="entr" presetSubtype="2"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right)">
                                      <p:cBhvr>
                                        <p:cTn id="55" dur="500"/>
                                        <p:tgtEl>
                                          <p:spTgt spid="14"/>
                                        </p:tgtEl>
                                      </p:cBhvr>
                                    </p:animEffect>
                                  </p:childTnLst>
                                </p:cTn>
                              </p:par>
                            </p:childTnLst>
                          </p:cTn>
                        </p:par>
                        <p:par>
                          <p:cTn id="56" fill="hold">
                            <p:stCondLst>
                              <p:cond delay="3500"/>
                            </p:stCondLst>
                            <p:childTnLst>
                              <p:par>
                                <p:cTn id="57" presetID="42"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anim calcmode="lin" valueType="num">
                                      <p:cBhvr>
                                        <p:cTn id="60" dur="500" fill="hold"/>
                                        <p:tgtEl>
                                          <p:spTgt spid="15"/>
                                        </p:tgtEl>
                                        <p:attrNameLst>
                                          <p:attrName>ppt_x</p:attrName>
                                        </p:attrNameLst>
                                      </p:cBhvr>
                                      <p:tavLst>
                                        <p:tav tm="0">
                                          <p:val>
                                            <p:strVal val="#ppt_x"/>
                                          </p:val>
                                        </p:tav>
                                        <p:tav tm="100000">
                                          <p:val>
                                            <p:strVal val="#ppt_x"/>
                                          </p:val>
                                        </p:tav>
                                      </p:tavLst>
                                    </p:anim>
                                    <p:anim calcmode="lin" valueType="num">
                                      <p:cBhvr>
                                        <p:cTn id="61" dur="5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anim calcmode="lin" valueType="num">
                                      <p:cBhvr>
                                        <p:cTn id="65" dur="500" fill="hold"/>
                                        <p:tgtEl>
                                          <p:spTgt spid="16"/>
                                        </p:tgtEl>
                                        <p:attrNameLst>
                                          <p:attrName>ppt_x</p:attrName>
                                        </p:attrNameLst>
                                      </p:cBhvr>
                                      <p:tavLst>
                                        <p:tav tm="0">
                                          <p:val>
                                            <p:strVal val="#ppt_x"/>
                                          </p:val>
                                        </p:tav>
                                        <p:tav tm="100000">
                                          <p:val>
                                            <p:strVal val="#ppt_x"/>
                                          </p:val>
                                        </p:tav>
                                      </p:tavLst>
                                    </p:anim>
                                    <p:anim calcmode="lin" valueType="num">
                                      <p:cBhvr>
                                        <p:cTn id="66" dur="500" fill="hold"/>
                                        <p:tgtEl>
                                          <p:spTgt spid="16"/>
                                        </p:tgtEl>
                                        <p:attrNameLst>
                                          <p:attrName>ppt_y</p:attrName>
                                        </p:attrNameLst>
                                      </p:cBhvr>
                                      <p:tavLst>
                                        <p:tav tm="0">
                                          <p:val>
                                            <p:strVal val="#ppt_y+.1"/>
                                          </p:val>
                                        </p:tav>
                                        <p:tav tm="100000">
                                          <p:val>
                                            <p:strVal val="#ppt_y"/>
                                          </p:val>
                                        </p:tav>
                                      </p:tavLst>
                                    </p:anim>
                                  </p:childTnLst>
                                </p:cTn>
                              </p:par>
                            </p:childTnLst>
                          </p:cTn>
                        </p:par>
                        <p:par>
                          <p:cTn id="67" fill="hold">
                            <p:stCondLst>
                              <p:cond delay="4000"/>
                            </p:stCondLst>
                            <p:childTnLst>
                              <p:par>
                                <p:cTn id="68" presetID="2" presetClass="entr" presetSubtype="4" fill="hold"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ppt_x"/>
                                          </p:val>
                                        </p:tav>
                                        <p:tav tm="100000">
                                          <p:val>
                                            <p:strVal val="#ppt_x"/>
                                          </p:val>
                                        </p:tav>
                                      </p:tavLst>
                                    </p:anim>
                                    <p:anim calcmode="lin" valueType="num">
                                      <p:cBhvr additive="base">
                                        <p:cTn id="71" dur="500" fill="hold"/>
                                        <p:tgtEl>
                                          <p:spTgt spid="24"/>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2" presetClass="entr" presetSubtype="2"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right)">
                                      <p:cBhvr>
                                        <p:cTn id="75" dur="500"/>
                                        <p:tgtEl>
                                          <p:spTgt spid="22"/>
                                        </p:tgtEl>
                                      </p:cBhvr>
                                    </p:animEffect>
                                  </p:childTnLst>
                                </p:cTn>
                              </p:par>
                            </p:childTnLst>
                          </p:cTn>
                        </p:par>
                        <p:par>
                          <p:cTn id="76" fill="hold">
                            <p:stCondLst>
                              <p:cond delay="5000"/>
                            </p:stCondLst>
                            <p:childTnLst>
                              <p:par>
                                <p:cTn id="77" presetID="22" presetClass="entr" presetSubtype="1" fill="hold" grpId="1"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up)">
                                      <p:cBhvr>
                                        <p:cTn id="79" dur="500"/>
                                        <p:tgtEl>
                                          <p:spTgt spid="21"/>
                                        </p:tgtEl>
                                      </p:cBhvr>
                                    </p:animEffect>
                                  </p:childTnLst>
                                </p:cTn>
                              </p:par>
                            </p:childTnLst>
                          </p:cTn>
                        </p:par>
                        <p:par>
                          <p:cTn id="80" fill="hold">
                            <p:stCondLst>
                              <p:cond delay="5500"/>
                            </p:stCondLst>
                            <p:childTnLst>
                              <p:par>
                                <p:cTn id="81" presetID="22" presetClass="entr" presetSubtype="1"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up)">
                                      <p:cBhvr>
                                        <p:cTn id="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9" grpId="0"/>
      <p:bldP spid="11" grpId="0"/>
      <p:bldP spid="15" grpId="0"/>
      <p:bldP spid="16" grpId="0"/>
      <p:bldP spid="21" grpId="0"/>
      <p:bldP spid="21" grpId="1"/>
      <p:bldP spid="23" grpId="0"/>
      <p:bldP spid="12" grpId="0" animBg="1"/>
      <p:bldP spid="12" grpId="1" bldLvl="0" animBg="1"/>
      <p:bldP spid="2" grpId="0" animBg="1"/>
      <p:bldP spid="2"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366585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5.2 </a:t>
            </a:r>
            <a:r>
              <a:rPr lang="zh-CN" altLang="en-US" sz="2000" b="1">
                <a:solidFill>
                  <a:srgbClr val="65AA81"/>
                </a:solidFill>
                <a:latin typeface="华文细黑" panose="02010600040101010101" charset="-122"/>
                <a:ea typeface="华文细黑" panose="02010600040101010101" charset="-122"/>
                <a:sym typeface="+mn-ea"/>
              </a:rPr>
              <a:t>前提</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741805" y="1788795"/>
            <a:ext cx="7994015" cy="3046095"/>
          </a:xfrm>
          <a:prstGeom prst="rect">
            <a:avLst/>
          </a:prstGeom>
        </p:spPr>
        <p:txBody>
          <a:bodyPr wrap="square">
            <a:spAutoFit/>
          </a:bodyPr>
          <a:lstStyle/>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创意的产生</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一种思想</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一句话</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一件事</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不确定的因素（梦、回忆、直觉）</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反复思寻后一个突然闪现的灵感</a:t>
            </a:r>
            <a:endParaRPr lang="zh-CN" altLang="en-US" sz="24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366585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5.2 </a:t>
            </a:r>
            <a:r>
              <a:rPr lang="zh-CN" altLang="en-US" sz="2000" b="1">
                <a:solidFill>
                  <a:srgbClr val="65AA81"/>
                </a:solidFill>
                <a:latin typeface="华文细黑" panose="02010600040101010101" charset="-122"/>
                <a:ea typeface="华文细黑" panose="02010600040101010101" charset="-122"/>
                <a:sym typeface="+mn-ea"/>
              </a:rPr>
              <a:t>前提</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741805" y="1788795"/>
            <a:ext cx="7994015" cy="2676525"/>
          </a:xfrm>
          <a:prstGeom prst="rect">
            <a:avLst/>
          </a:prstGeom>
        </p:spPr>
        <p:txBody>
          <a:bodyPr wrap="square">
            <a:spAutoFit/>
          </a:bodyPr>
          <a:lstStyle/>
          <a:p>
            <a:pPr algn="l"/>
            <a:r>
              <a:rPr lang="zh-CN" altLang="en-US" sz="2400" b="1">
                <a:solidFill>
                  <a:srgbClr val="65AA81"/>
                </a:solidFill>
                <a:latin typeface="微软雅黑" panose="020B0503020204020204" charset="-122"/>
                <a:ea typeface="微软雅黑" panose="020B0503020204020204" charset="-122"/>
                <a:sym typeface="+mn-ea"/>
              </a:rPr>
              <a:t>创意手法</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有些动画片创意时注重前提的设置</a:t>
            </a:r>
            <a:endParaRPr lang="zh-CN" altLang="en-US" sz="2400">
              <a:solidFill>
                <a:srgbClr val="65AA81"/>
              </a:solidFill>
              <a:latin typeface="微软雅黑" panose="020B0503020204020204" charset="-122"/>
              <a:ea typeface="微软雅黑" panose="020B0503020204020204" charset="-122"/>
              <a:sym typeface="+mn-ea"/>
            </a:endParaRPr>
          </a:p>
          <a:p>
            <a:pPr algn="l"/>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世界的规则</a:t>
            </a:r>
            <a:endParaRPr lang="zh-CN" altLang="en-US" sz="2400">
              <a:solidFill>
                <a:srgbClr val="65AA81"/>
              </a:solidFill>
              <a:latin typeface="微软雅黑" panose="020B0503020204020204" charset="-122"/>
              <a:ea typeface="微软雅黑" panose="020B0503020204020204" charset="-122"/>
              <a:sym typeface="+mn-ea"/>
            </a:endParaRPr>
          </a:p>
          <a:p>
            <a:pPr algn="l"/>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有时候也是故事主要矛盾产生的原因</a:t>
            </a:r>
            <a:endParaRPr lang="zh-CN" altLang="en-US" sz="2400">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366585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5.2 </a:t>
            </a:r>
            <a:r>
              <a:rPr lang="zh-CN" altLang="en-US" sz="2000" b="1">
                <a:solidFill>
                  <a:srgbClr val="65AA81"/>
                </a:solidFill>
                <a:latin typeface="华文细黑" panose="02010600040101010101" charset="-122"/>
                <a:ea typeface="华文细黑" panose="02010600040101010101" charset="-122"/>
                <a:sym typeface="+mn-ea"/>
              </a:rPr>
              <a:t>前提</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555115" y="1196975"/>
            <a:ext cx="9550400" cy="1568450"/>
          </a:xfrm>
          <a:prstGeom prst="rect">
            <a:avLst/>
          </a:prstGeom>
        </p:spPr>
        <p:txBody>
          <a:bodyPr wrap="square">
            <a:spAutoFit/>
          </a:bodyPr>
          <a:lstStyle/>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举例：</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《玩具总动员》前提：玩具是活的，但是在人面前要装作不会动。</a:t>
            </a:r>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2291" name="图片 1" descr="QQ图片20180517102653"/>
          <p:cNvPicPr>
            <a:picLocks noChangeAspect="1"/>
          </p:cNvPicPr>
          <p:nvPr/>
        </p:nvPicPr>
        <p:blipFill>
          <a:blip r:embed="rId2"/>
          <a:stretch>
            <a:fillRect/>
          </a:stretch>
        </p:blipFill>
        <p:spPr>
          <a:xfrm>
            <a:off x="847725" y="3117850"/>
            <a:ext cx="5748020" cy="3157220"/>
          </a:xfrm>
          <a:prstGeom prst="rect">
            <a:avLst/>
          </a:prstGeom>
          <a:noFill/>
          <a:ln w="9525">
            <a:noFill/>
          </a:ln>
        </p:spPr>
      </p:pic>
      <p:pic>
        <p:nvPicPr>
          <p:cNvPr id="12292" name="图片 2" descr="QQ图片20180517131503"/>
          <p:cNvPicPr>
            <a:picLocks noChangeAspect="1"/>
          </p:cNvPicPr>
          <p:nvPr/>
        </p:nvPicPr>
        <p:blipFill>
          <a:blip r:embed="rId3"/>
          <a:stretch>
            <a:fillRect/>
          </a:stretch>
        </p:blipFill>
        <p:spPr>
          <a:xfrm>
            <a:off x="6961505" y="3117850"/>
            <a:ext cx="4299585" cy="31794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0" presetClass="entr" presetSubtype="0" fill="hold" nodeType="afterEffect">
                                  <p:stCondLst>
                                    <p:cond delay="0"/>
                                  </p:stCondLst>
                                  <p:childTnLst>
                                    <p:set>
                                      <p:cBhvr>
                                        <p:cTn id="26" dur="500" fill="hold">
                                          <p:stCondLst>
                                            <p:cond delay="0"/>
                                          </p:stCondLst>
                                        </p:cTn>
                                        <p:tgtEl>
                                          <p:spTgt spid="12291"/>
                                        </p:tgtEl>
                                        <p:attrNameLst>
                                          <p:attrName>style.visibility</p:attrName>
                                        </p:attrNameLst>
                                      </p:cBhvr>
                                      <p:to>
                                        <p:strVal val="visible"/>
                                      </p:to>
                                    </p:set>
                                    <p:animEffect transition="in" filter="wedge">
                                      <p:cBhvr>
                                        <p:cTn id="27" dur="500"/>
                                        <p:tgtEl>
                                          <p:spTgt spid="12291"/>
                                        </p:tgtEl>
                                      </p:cBhvr>
                                    </p:animEffect>
                                  </p:childTnLst>
                                </p:cTn>
                              </p:par>
                            </p:childTnLst>
                          </p:cTn>
                        </p:par>
                        <p:par>
                          <p:cTn id="28" fill="hold">
                            <p:stCondLst>
                              <p:cond delay="2500"/>
                            </p:stCondLst>
                            <p:childTnLst>
                              <p:par>
                                <p:cTn id="29" presetID="20" presetClass="entr" presetSubtype="0" fill="hold" nodeType="afterEffect">
                                  <p:stCondLst>
                                    <p:cond delay="0"/>
                                  </p:stCondLst>
                                  <p:childTnLst>
                                    <p:set>
                                      <p:cBhvr>
                                        <p:cTn id="30" dur="500" fill="hold">
                                          <p:stCondLst>
                                            <p:cond delay="0"/>
                                          </p:stCondLst>
                                        </p:cTn>
                                        <p:tgtEl>
                                          <p:spTgt spid="12292"/>
                                        </p:tgtEl>
                                        <p:attrNameLst>
                                          <p:attrName>style.visibility</p:attrName>
                                        </p:attrNameLst>
                                      </p:cBhvr>
                                      <p:to>
                                        <p:strVal val="visible"/>
                                      </p:to>
                                    </p:set>
                                    <p:animEffect transition="in" filter="wedge">
                                      <p:cBhvr>
                                        <p:cTn id="31"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366585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5.2 </a:t>
            </a:r>
            <a:r>
              <a:rPr lang="zh-CN" altLang="en-US" sz="2000" b="1">
                <a:solidFill>
                  <a:srgbClr val="65AA81"/>
                </a:solidFill>
                <a:latin typeface="华文细黑" panose="02010600040101010101" charset="-122"/>
                <a:ea typeface="华文细黑" panose="02010600040101010101" charset="-122"/>
                <a:sym typeface="+mn-ea"/>
              </a:rPr>
              <a:t>前提</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415415" y="1508760"/>
            <a:ext cx="9550400" cy="1198880"/>
          </a:xfrm>
          <a:prstGeom prst="rect">
            <a:avLst/>
          </a:prstGeom>
        </p:spPr>
        <p:txBody>
          <a:bodyPr wrap="square">
            <a:spAutoFit/>
          </a:bodyPr>
          <a:lstStyle/>
          <a:p>
            <a:pPr algn="l"/>
            <a:r>
              <a:rPr lang="zh-CN" altLang="en-US" sz="2400" b="1">
                <a:solidFill>
                  <a:srgbClr val="65AA81"/>
                </a:solidFill>
                <a:latin typeface="微软雅黑" panose="020B0503020204020204" charset="-122"/>
                <a:ea typeface="微软雅黑" panose="020B0503020204020204" charset="-122"/>
                <a:sym typeface="+mn-ea"/>
              </a:rPr>
              <a:t>举例：</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《怪物公司》前提：孩子们惊恐时候的尖叫是电力的来源。</a:t>
            </a:r>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3315" name="图片 2" descr="QQ图片20180517103055"/>
          <p:cNvPicPr>
            <a:picLocks noChangeAspect="1"/>
          </p:cNvPicPr>
          <p:nvPr/>
        </p:nvPicPr>
        <p:blipFill>
          <a:blip r:embed="rId2"/>
          <a:stretch>
            <a:fillRect/>
          </a:stretch>
        </p:blipFill>
        <p:spPr>
          <a:xfrm>
            <a:off x="6122670" y="3043555"/>
            <a:ext cx="5561965" cy="2951480"/>
          </a:xfrm>
          <a:prstGeom prst="rect">
            <a:avLst/>
          </a:prstGeom>
          <a:noFill/>
          <a:ln w="9525">
            <a:noFill/>
          </a:ln>
        </p:spPr>
      </p:pic>
      <p:pic>
        <p:nvPicPr>
          <p:cNvPr id="13316" name="图片 3" descr="QQ图片20180517131633"/>
          <p:cNvPicPr>
            <a:picLocks noChangeAspect="1"/>
          </p:cNvPicPr>
          <p:nvPr/>
        </p:nvPicPr>
        <p:blipFill>
          <a:blip r:embed="rId3"/>
          <a:stretch>
            <a:fillRect/>
          </a:stretch>
        </p:blipFill>
        <p:spPr>
          <a:xfrm>
            <a:off x="502285" y="3043555"/>
            <a:ext cx="5446395" cy="29514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13316"/>
                                        </p:tgtEl>
                                        <p:attrNameLst>
                                          <p:attrName>style.visibility</p:attrName>
                                        </p:attrNameLst>
                                      </p:cBhvr>
                                      <p:to>
                                        <p:strVal val="visible"/>
                                      </p:to>
                                    </p:set>
                                    <p:animEffect transition="in" filter="barn(inVertical)">
                                      <p:cBhvr>
                                        <p:cTn id="27" dur="500"/>
                                        <p:tgtEl>
                                          <p:spTgt spid="13316"/>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13315"/>
                                        </p:tgtEl>
                                        <p:attrNameLst>
                                          <p:attrName>style.visibility</p:attrName>
                                        </p:attrNameLst>
                                      </p:cBhvr>
                                      <p:to>
                                        <p:strVal val="visible"/>
                                      </p:to>
                                    </p:set>
                                    <p:animEffect transition="in" filter="barn(inVertical)">
                                      <p:cBhvr>
                                        <p:cTn id="3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366585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5.2 </a:t>
            </a:r>
            <a:r>
              <a:rPr lang="zh-CN" altLang="en-US" sz="2000" b="1">
                <a:solidFill>
                  <a:srgbClr val="65AA81"/>
                </a:solidFill>
                <a:latin typeface="华文细黑" panose="02010600040101010101" charset="-122"/>
                <a:ea typeface="华文细黑" panose="02010600040101010101" charset="-122"/>
                <a:sym typeface="+mn-ea"/>
              </a:rPr>
              <a:t>前提</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882140" y="2364740"/>
            <a:ext cx="7994015" cy="1568450"/>
          </a:xfrm>
          <a:prstGeom prst="rect">
            <a:avLst/>
          </a:prstGeom>
        </p:spPr>
        <p:txBody>
          <a:bodyPr wrap="square">
            <a:spAutoFit/>
          </a:bodyPr>
          <a:lstStyle/>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前提（规则）要明确易懂，</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并通过具体的实例或情景让观众明白。</a:t>
            </a:r>
            <a:endParaRPr lang="zh-CN" altLang="en-US" sz="24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366585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5.2 </a:t>
            </a:r>
            <a:r>
              <a:rPr lang="zh-CN" altLang="en-US" sz="2000" b="1">
                <a:solidFill>
                  <a:srgbClr val="65AA81"/>
                </a:solidFill>
                <a:latin typeface="华文细黑" panose="02010600040101010101" charset="-122"/>
                <a:ea typeface="华文细黑" panose="02010600040101010101" charset="-122"/>
                <a:sym typeface="+mn-ea"/>
              </a:rPr>
              <a:t>前提</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869950" y="1019810"/>
            <a:ext cx="6514465" cy="2676525"/>
          </a:xfrm>
          <a:prstGeom prst="rect">
            <a:avLst/>
          </a:prstGeom>
        </p:spPr>
        <p:txBody>
          <a:bodyPr wrap="square">
            <a:spAutoFit/>
          </a:bodyPr>
          <a:lstStyle/>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故事前提的体现一般来说是依靠道具、</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话语或现象，简单明了。</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《怪物公司》：门</a:t>
            </a:r>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《希瑞》：变身前的一句话</a:t>
            </a:r>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《无敌破坏王》：被断电的角色变成乞丐</a:t>
            </a:r>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《机器人总动员》：世界是个大垃圾场</a:t>
            </a:r>
            <a:endParaRPr lang="zh-CN" altLang="en-US" sz="2400">
              <a:solidFill>
                <a:srgbClr val="65AA81"/>
              </a:solidFill>
              <a:latin typeface="微软雅黑" panose="020B0503020204020204" charset="-122"/>
              <a:ea typeface="微软雅黑" panose="020B0503020204020204" charset="-122"/>
              <a:sym typeface="+mn-ea"/>
            </a:endParaRPr>
          </a:p>
        </p:txBody>
      </p:sp>
      <p:pic>
        <p:nvPicPr>
          <p:cNvPr id="15363" name="图片 1" descr="QQ图片20180517132113"/>
          <p:cNvPicPr>
            <a:picLocks noChangeAspect="1"/>
          </p:cNvPicPr>
          <p:nvPr/>
        </p:nvPicPr>
        <p:blipFill>
          <a:blip r:embed="rId2"/>
          <a:stretch>
            <a:fillRect/>
          </a:stretch>
        </p:blipFill>
        <p:spPr>
          <a:xfrm>
            <a:off x="7553325" y="3935730"/>
            <a:ext cx="4011613" cy="2233613"/>
          </a:xfrm>
          <a:prstGeom prst="rect">
            <a:avLst/>
          </a:prstGeom>
          <a:noFill/>
          <a:ln w="9525">
            <a:noFill/>
          </a:ln>
        </p:spPr>
      </p:pic>
      <p:pic>
        <p:nvPicPr>
          <p:cNvPr id="15364" name="图片 2" descr="QQ图片20180517132043"/>
          <p:cNvPicPr>
            <a:picLocks noChangeAspect="1"/>
          </p:cNvPicPr>
          <p:nvPr/>
        </p:nvPicPr>
        <p:blipFill>
          <a:blip r:embed="rId3"/>
          <a:stretch>
            <a:fillRect/>
          </a:stretch>
        </p:blipFill>
        <p:spPr>
          <a:xfrm>
            <a:off x="3895725" y="3935730"/>
            <a:ext cx="3488690" cy="2233930"/>
          </a:xfrm>
          <a:prstGeom prst="rect">
            <a:avLst/>
          </a:prstGeom>
          <a:noFill/>
          <a:ln w="9525">
            <a:noFill/>
          </a:ln>
        </p:spPr>
      </p:pic>
      <p:pic>
        <p:nvPicPr>
          <p:cNvPr id="15365" name="图片 3" descr="QQ图片20180517131905"/>
          <p:cNvPicPr>
            <a:picLocks noChangeAspect="1"/>
          </p:cNvPicPr>
          <p:nvPr/>
        </p:nvPicPr>
        <p:blipFill>
          <a:blip r:embed="rId4"/>
          <a:stretch>
            <a:fillRect/>
          </a:stretch>
        </p:blipFill>
        <p:spPr>
          <a:xfrm>
            <a:off x="629285" y="3935730"/>
            <a:ext cx="2978150" cy="2233930"/>
          </a:xfrm>
          <a:prstGeom prst="rect">
            <a:avLst/>
          </a:prstGeom>
          <a:noFill/>
          <a:ln w="9525">
            <a:noFill/>
          </a:ln>
        </p:spPr>
      </p:pic>
      <p:pic>
        <p:nvPicPr>
          <p:cNvPr id="15366" name="图片 4" descr="QQ图片20180517131817"/>
          <p:cNvPicPr>
            <a:picLocks noChangeAspect="1"/>
          </p:cNvPicPr>
          <p:nvPr/>
        </p:nvPicPr>
        <p:blipFill>
          <a:blip r:embed="rId5"/>
          <a:stretch>
            <a:fillRect/>
          </a:stretch>
        </p:blipFill>
        <p:spPr>
          <a:xfrm>
            <a:off x="7553325" y="621030"/>
            <a:ext cx="4002405" cy="30099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15366"/>
                                        </p:tgtEl>
                                        <p:attrNameLst>
                                          <p:attrName>style.visibility</p:attrName>
                                        </p:attrNameLst>
                                      </p:cBhvr>
                                      <p:to>
                                        <p:strVal val="visible"/>
                                      </p:to>
                                    </p:set>
                                    <p:animEffect transition="in" filter="randombar(horizontal)">
                                      <p:cBhvr>
                                        <p:cTn id="27" dur="500"/>
                                        <p:tgtEl>
                                          <p:spTgt spid="15366"/>
                                        </p:tgtEl>
                                      </p:cBhvr>
                                    </p:animEffect>
                                  </p:childTnLst>
                                </p:cTn>
                              </p:par>
                            </p:childTnLst>
                          </p:cTn>
                        </p:par>
                        <p:par>
                          <p:cTn id="28" fill="hold">
                            <p:stCondLst>
                              <p:cond delay="2500"/>
                            </p:stCondLst>
                            <p:childTnLst>
                              <p:par>
                                <p:cTn id="29" presetID="14" presetClass="entr" presetSubtype="10" fill="hold" nodeType="afterEffect">
                                  <p:stCondLst>
                                    <p:cond delay="0"/>
                                  </p:stCondLst>
                                  <p:childTnLst>
                                    <p:set>
                                      <p:cBhvr>
                                        <p:cTn id="30" dur="1" fill="hold">
                                          <p:stCondLst>
                                            <p:cond delay="0"/>
                                          </p:stCondLst>
                                        </p:cTn>
                                        <p:tgtEl>
                                          <p:spTgt spid="15365"/>
                                        </p:tgtEl>
                                        <p:attrNameLst>
                                          <p:attrName>style.visibility</p:attrName>
                                        </p:attrNameLst>
                                      </p:cBhvr>
                                      <p:to>
                                        <p:strVal val="visible"/>
                                      </p:to>
                                    </p:set>
                                    <p:animEffect transition="in" filter="randombar(horizontal)">
                                      <p:cBhvr>
                                        <p:cTn id="31" dur="500"/>
                                        <p:tgtEl>
                                          <p:spTgt spid="15365"/>
                                        </p:tgtEl>
                                      </p:cBhvr>
                                    </p:animEffect>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15364"/>
                                        </p:tgtEl>
                                        <p:attrNameLst>
                                          <p:attrName>style.visibility</p:attrName>
                                        </p:attrNameLst>
                                      </p:cBhvr>
                                      <p:to>
                                        <p:strVal val="visible"/>
                                      </p:to>
                                    </p:set>
                                    <p:animEffect transition="in" filter="randombar(horizontal)">
                                      <p:cBhvr>
                                        <p:cTn id="35" dur="500"/>
                                        <p:tgtEl>
                                          <p:spTgt spid="15364"/>
                                        </p:tgtEl>
                                      </p:cBhvr>
                                    </p:animEffect>
                                  </p:childTnLst>
                                </p:cTn>
                              </p:par>
                            </p:childTnLst>
                          </p:cTn>
                        </p:par>
                        <p:par>
                          <p:cTn id="36" fill="hold">
                            <p:stCondLst>
                              <p:cond delay="3500"/>
                            </p:stCondLst>
                            <p:childTnLst>
                              <p:par>
                                <p:cTn id="37" presetID="14" presetClass="entr" presetSubtype="10" fill="hold" nodeType="afterEffect">
                                  <p:stCondLst>
                                    <p:cond delay="0"/>
                                  </p:stCondLst>
                                  <p:childTnLst>
                                    <p:set>
                                      <p:cBhvr>
                                        <p:cTn id="38" dur="1" fill="hold">
                                          <p:stCondLst>
                                            <p:cond delay="0"/>
                                          </p:stCondLst>
                                        </p:cTn>
                                        <p:tgtEl>
                                          <p:spTgt spid="15363"/>
                                        </p:tgtEl>
                                        <p:attrNameLst>
                                          <p:attrName>style.visibility</p:attrName>
                                        </p:attrNameLst>
                                      </p:cBhvr>
                                      <p:to>
                                        <p:strVal val="visible"/>
                                      </p:to>
                                    </p:set>
                                    <p:animEffect transition="in" filter="randombar(horizontal)">
                                      <p:cBhvr>
                                        <p:cTn id="39"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366585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5.2 </a:t>
            </a:r>
            <a:r>
              <a:rPr lang="zh-CN" altLang="en-US" sz="2000" b="1">
                <a:solidFill>
                  <a:srgbClr val="65AA81"/>
                </a:solidFill>
                <a:latin typeface="华文细黑" panose="02010600040101010101" charset="-122"/>
                <a:ea typeface="华文细黑" panose="02010600040101010101" charset="-122"/>
                <a:sym typeface="+mn-ea"/>
              </a:rPr>
              <a:t>前提</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869950" y="1019810"/>
            <a:ext cx="7308215" cy="2306955"/>
          </a:xfrm>
          <a:prstGeom prst="rect">
            <a:avLst/>
          </a:prstGeom>
        </p:spPr>
        <p:txBody>
          <a:bodyPr wrap="square">
            <a:spAutoFit/>
          </a:bodyPr>
          <a:lstStyle/>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规则要在故事中被维护和保持</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有时候规则也是解决故事主要矛盾的方式</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《玩具总动员》</a:t>
            </a:r>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6387" name="图片 2" descr="QQ图片20180517132310"/>
          <p:cNvPicPr>
            <a:picLocks noChangeAspect="1"/>
          </p:cNvPicPr>
          <p:nvPr/>
        </p:nvPicPr>
        <p:blipFill>
          <a:blip r:embed="rId2"/>
          <a:stretch>
            <a:fillRect/>
          </a:stretch>
        </p:blipFill>
        <p:spPr>
          <a:xfrm>
            <a:off x="3489325" y="2799715"/>
            <a:ext cx="6506845" cy="35947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4" presetClass="entr" presetSubtype="16" fill="hold" nodeType="afterEffect">
                                  <p:stCondLst>
                                    <p:cond delay="0"/>
                                  </p:stCondLst>
                                  <p:childTnLst>
                                    <p:set>
                                      <p:cBhvr>
                                        <p:cTn id="26" dur="500" fill="hold">
                                          <p:stCondLst>
                                            <p:cond delay="0"/>
                                          </p:stCondLst>
                                        </p:cTn>
                                        <p:tgtEl>
                                          <p:spTgt spid="16387"/>
                                        </p:tgtEl>
                                        <p:attrNameLst>
                                          <p:attrName>style.visibility</p:attrName>
                                        </p:attrNameLst>
                                      </p:cBhvr>
                                      <p:to>
                                        <p:strVal val="visible"/>
                                      </p:to>
                                    </p:set>
                                    <p:animEffect transition="in" filter="box(in)">
                                      <p:cBhvr>
                                        <p:cTn id="27"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44415" y="1076960"/>
            <a:ext cx="2469515" cy="2324735"/>
            <a:chOff x="7949" y="1421"/>
            <a:chExt cx="3256" cy="3065"/>
          </a:xfrm>
        </p:grpSpPr>
        <p:sp>
          <p:nvSpPr>
            <p:cNvPr id="5" name="椭圆 4"/>
            <p:cNvSpPr/>
            <p:nvPr/>
          </p:nvSpPr>
          <p:spPr>
            <a:xfrm>
              <a:off x="8210" y="1421"/>
              <a:ext cx="2777" cy="2777"/>
            </a:xfrm>
            <a:prstGeom prst="ellipse">
              <a:avLst/>
            </a:prstGeom>
            <a:solidFill>
              <a:srgbClr val="65AA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7949" y="2934"/>
              <a:ext cx="3256" cy="1552"/>
            </a:xfrm>
            <a:prstGeom prst="rect">
              <a:avLst/>
            </a:prstGeom>
          </p:spPr>
        </p:pic>
      </p:grpSp>
      <p:sp>
        <p:nvSpPr>
          <p:cNvPr id="8" name="文本框 7"/>
          <p:cNvSpPr txBox="1"/>
          <p:nvPr/>
        </p:nvSpPr>
        <p:spPr>
          <a:xfrm>
            <a:off x="5231130" y="1474470"/>
            <a:ext cx="1730375" cy="583565"/>
          </a:xfrm>
          <a:prstGeom prst="rect">
            <a:avLst/>
          </a:prstGeom>
          <a:noFill/>
        </p:spPr>
        <p:txBody>
          <a:bodyPr wrap="square" rtlCol="0">
            <a:spAutoFit/>
          </a:bodyPr>
          <a:lstStyle/>
          <a:p>
            <a:pPr algn="ctr"/>
            <a:r>
              <a:rPr lang="en-US" altLang="zh-CN" sz="3200">
                <a:solidFill>
                  <a:schemeClr val="bg1"/>
                </a:solidFill>
                <a:latin typeface="华文细黑" panose="02010600040101010101" charset="-122"/>
                <a:ea typeface="华文细黑" panose="02010600040101010101" charset="-122"/>
              </a:rPr>
              <a:t>5.3</a:t>
            </a:r>
            <a:endParaRPr lang="en-US" altLang="zh-CN" sz="320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3786505" y="3615055"/>
            <a:ext cx="4620895" cy="583565"/>
          </a:xfrm>
          <a:prstGeom prst="rect">
            <a:avLst/>
          </a:prstGeom>
          <a:noFill/>
        </p:spPr>
        <p:txBody>
          <a:bodyPr wrap="square" rtlCol="0">
            <a:spAutoFit/>
          </a:bodyPr>
          <a:lstStyle/>
          <a:p>
            <a:pPr algn="ctr" fontAlgn="auto">
              <a:lnSpc>
                <a:spcPct val="100000"/>
              </a:lnSpc>
            </a:pPr>
            <a:r>
              <a:rPr lang="en-US" altLang="zh-CN" sz="2800" b="1">
                <a:solidFill>
                  <a:srgbClr val="65AA81"/>
                </a:solidFill>
                <a:latin typeface="华文细黑" panose="02010600040101010101" charset="-122"/>
                <a:ea typeface="华文细黑" panose="02010600040101010101" charset="-122"/>
                <a:sym typeface="+mn-ea"/>
              </a:rPr>
              <a:t> </a:t>
            </a:r>
            <a:r>
              <a:rPr lang="zh-CN" altLang="en-US" sz="3200" b="1">
                <a:solidFill>
                  <a:srgbClr val="65AA81"/>
                </a:solidFill>
                <a:latin typeface="华文细黑" panose="02010600040101010101" charset="-122"/>
                <a:ea typeface="华文细黑" panose="02010600040101010101" charset="-122"/>
                <a:sym typeface="+mn-ea"/>
              </a:rPr>
              <a:t>创意手法</a:t>
            </a:r>
            <a:endParaRPr lang="zh-CN" altLang="en-US" sz="3200" b="1">
              <a:solidFill>
                <a:srgbClr val="65AA81"/>
              </a:solidFill>
              <a:latin typeface="华文细黑" panose="02010600040101010101" charset="-122"/>
              <a:ea typeface="华文细黑" panose="02010600040101010101"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868805" y="4305300"/>
            <a:ext cx="3279140" cy="1753235"/>
          </a:xfrm>
          <a:prstGeom prst="rect">
            <a:avLst/>
          </a:prstGeom>
          <a:noFill/>
        </p:spPr>
        <p:txBody>
          <a:bodyPr wrap="square" rtlCol="0">
            <a:spAutoFit/>
          </a:bodyPr>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5.3.1  </a:t>
            </a:r>
            <a:r>
              <a:rPr lang="zh-CN" altLang="en-US">
                <a:solidFill>
                  <a:schemeClr val="bg1">
                    <a:lumMod val="50000"/>
                  </a:schemeClr>
                </a:solidFill>
                <a:latin typeface="华文细黑" panose="02010600040101010101" charset="-122"/>
                <a:ea typeface="华文细黑" panose="02010600040101010101" charset="-122"/>
                <a:sym typeface="+mn-ea"/>
              </a:rPr>
              <a:t>视角的变换</a:t>
            </a:r>
            <a:endParaRPr lang="zh-CN" altLang="en-US">
              <a:solidFill>
                <a:schemeClr val="bg1">
                  <a:lumMod val="50000"/>
                </a:schemeClr>
              </a:solidFill>
              <a:latin typeface="华文细黑" panose="02010600040101010101" charset="-122"/>
              <a:ea typeface="华文细黑" panose="02010600040101010101" charset="-122"/>
              <a:sym typeface="+mn-ea"/>
            </a:endParaRPr>
          </a:p>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5.3.2  </a:t>
            </a:r>
            <a:r>
              <a:rPr lang="zh-CN" altLang="en-US">
                <a:solidFill>
                  <a:schemeClr val="bg1">
                    <a:lumMod val="50000"/>
                  </a:schemeClr>
                </a:solidFill>
                <a:latin typeface="华文细黑" panose="02010600040101010101" charset="-122"/>
                <a:ea typeface="华文细黑" panose="02010600040101010101" charset="-122"/>
                <a:sym typeface="+mn-ea"/>
              </a:rPr>
              <a:t>离奇</a:t>
            </a:r>
            <a:endParaRPr lang="zh-CN" altLang="en-US">
              <a:solidFill>
                <a:schemeClr val="bg1">
                  <a:lumMod val="50000"/>
                </a:schemeClr>
              </a:solidFill>
              <a:latin typeface="华文细黑" panose="02010600040101010101" charset="-122"/>
              <a:ea typeface="华文细黑" panose="02010600040101010101" charset="-122"/>
              <a:sym typeface="+mn-ea"/>
            </a:endParaRPr>
          </a:p>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5.3.3  </a:t>
            </a:r>
            <a:r>
              <a:rPr lang="zh-CN" altLang="en-US">
                <a:solidFill>
                  <a:schemeClr val="bg1">
                    <a:lumMod val="50000"/>
                  </a:schemeClr>
                </a:solidFill>
                <a:latin typeface="华文细黑" panose="02010600040101010101" charset="-122"/>
                <a:ea typeface="华文细黑" panose="02010600040101010101" charset="-122"/>
                <a:sym typeface="+mn-ea"/>
              </a:rPr>
              <a:t>误会</a:t>
            </a:r>
            <a:endParaRPr lang="zh-CN" altLang="en-US">
              <a:solidFill>
                <a:schemeClr val="bg1">
                  <a:lumMod val="50000"/>
                </a:schemeClr>
              </a:solidFill>
              <a:latin typeface="华文细黑" panose="02010600040101010101" charset="-122"/>
              <a:ea typeface="华文细黑" panose="02010600040101010101" charset="-122"/>
              <a:sym typeface="+mn-ea"/>
            </a:endParaRPr>
          </a:p>
        </p:txBody>
      </p:sp>
      <p:sp>
        <p:nvSpPr>
          <p:cNvPr id="3" name="文本框 2"/>
          <p:cNvSpPr txBox="1"/>
          <p:nvPr/>
        </p:nvSpPr>
        <p:spPr>
          <a:xfrm>
            <a:off x="4564380" y="4305300"/>
            <a:ext cx="3279140" cy="1753235"/>
          </a:xfrm>
          <a:prstGeom prst="rect">
            <a:avLst/>
          </a:prstGeom>
          <a:noFill/>
        </p:spPr>
        <p:txBody>
          <a:bodyPr wrap="square" rtlCol="0">
            <a:spAutoFit/>
          </a:bodyPr>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5.3.4  </a:t>
            </a:r>
            <a:r>
              <a:rPr lang="zh-CN" altLang="en-US">
                <a:solidFill>
                  <a:schemeClr val="bg1">
                    <a:lumMod val="50000"/>
                  </a:schemeClr>
                </a:solidFill>
                <a:latin typeface="华文细黑" panose="02010600040101010101" charset="-122"/>
                <a:ea typeface="华文细黑" panose="02010600040101010101" charset="-122"/>
                <a:sym typeface="+mn-ea"/>
              </a:rPr>
              <a:t>巧合</a:t>
            </a:r>
            <a:endParaRPr lang="zh-CN" altLang="en-US">
              <a:solidFill>
                <a:schemeClr val="bg1">
                  <a:lumMod val="50000"/>
                </a:schemeClr>
              </a:solidFill>
              <a:latin typeface="华文细黑" panose="02010600040101010101" charset="-122"/>
              <a:ea typeface="华文细黑" panose="02010600040101010101" charset="-122"/>
              <a:sym typeface="+mn-ea"/>
            </a:endParaRPr>
          </a:p>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5.3.5  </a:t>
            </a:r>
            <a:r>
              <a:rPr lang="zh-CN" altLang="en-US">
                <a:solidFill>
                  <a:schemeClr val="bg1">
                    <a:lumMod val="50000"/>
                  </a:schemeClr>
                </a:solidFill>
                <a:latin typeface="华文细黑" panose="02010600040101010101" charset="-122"/>
                <a:ea typeface="华文细黑" panose="02010600040101010101" charset="-122"/>
                <a:sym typeface="+mn-ea"/>
              </a:rPr>
              <a:t>拼贴</a:t>
            </a:r>
            <a:endParaRPr lang="zh-CN" altLang="en-US">
              <a:solidFill>
                <a:schemeClr val="bg1">
                  <a:lumMod val="50000"/>
                </a:schemeClr>
              </a:solidFill>
              <a:latin typeface="华文细黑" panose="02010600040101010101" charset="-122"/>
              <a:ea typeface="华文细黑" panose="02010600040101010101" charset="-122"/>
              <a:sym typeface="+mn-ea"/>
            </a:endParaRPr>
          </a:p>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5.3.6  </a:t>
            </a:r>
            <a:r>
              <a:rPr lang="zh-CN" altLang="en-US">
                <a:solidFill>
                  <a:schemeClr val="bg1">
                    <a:lumMod val="50000"/>
                  </a:schemeClr>
                </a:solidFill>
                <a:latin typeface="华文细黑" panose="02010600040101010101" charset="-122"/>
                <a:ea typeface="华文细黑" panose="02010600040101010101" charset="-122"/>
                <a:sym typeface="+mn-ea"/>
              </a:rPr>
              <a:t>移植</a:t>
            </a:r>
            <a:endParaRPr lang="zh-CN" altLang="en-US">
              <a:solidFill>
                <a:schemeClr val="bg1">
                  <a:lumMod val="50000"/>
                </a:schemeClr>
              </a:solidFill>
              <a:latin typeface="华文细黑" panose="02010600040101010101" charset="-122"/>
              <a:ea typeface="华文细黑" panose="02010600040101010101" charset="-122"/>
              <a:sym typeface="+mn-ea"/>
            </a:endParaRPr>
          </a:p>
        </p:txBody>
      </p:sp>
      <p:sp>
        <p:nvSpPr>
          <p:cNvPr id="4" name="文本框 3"/>
          <p:cNvSpPr txBox="1"/>
          <p:nvPr/>
        </p:nvSpPr>
        <p:spPr>
          <a:xfrm>
            <a:off x="6638290" y="4305300"/>
            <a:ext cx="3279140" cy="1753235"/>
          </a:xfrm>
          <a:prstGeom prst="rect">
            <a:avLst/>
          </a:prstGeom>
          <a:noFill/>
        </p:spPr>
        <p:txBody>
          <a:bodyPr wrap="square" rtlCol="0">
            <a:spAutoFit/>
          </a:bodyPr>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5.3.7  </a:t>
            </a:r>
            <a:r>
              <a:rPr lang="zh-CN" altLang="en-US">
                <a:solidFill>
                  <a:schemeClr val="bg1">
                    <a:lumMod val="50000"/>
                  </a:schemeClr>
                </a:solidFill>
                <a:latin typeface="华文细黑" panose="02010600040101010101" charset="-122"/>
                <a:ea typeface="华文细黑" panose="02010600040101010101" charset="-122"/>
                <a:sym typeface="+mn-ea"/>
              </a:rPr>
              <a:t>戏说</a:t>
            </a:r>
            <a:endParaRPr lang="zh-CN" altLang="en-US">
              <a:solidFill>
                <a:schemeClr val="bg1">
                  <a:lumMod val="50000"/>
                </a:schemeClr>
              </a:solidFill>
              <a:latin typeface="华文细黑" panose="02010600040101010101" charset="-122"/>
              <a:ea typeface="华文细黑" panose="02010600040101010101" charset="-122"/>
              <a:sym typeface="+mn-ea"/>
            </a:endParaRPr>
          </a:p>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5.3.8  </a:t>
            </a:r>
            <a:r>
              <a:rPr lang="zh-CN" altLang="en-US">
                <a:solidFill>
                  <a:schemeClr val="bg1">
                    <a:lumMod val="50000"/>
                  </a:schemeClr>
                </a:solidFill>
                <a:latin typeface="华文细黑" panose="02010600040101010101" charset="-122"/>
                <a:ea typeface="华文细黑" panose="02010600040101010101" charset="-122"/>
                <a:sym typeface="+mn-ea"/>
              </a:rPr>
              <a:t>抽象</a:t>
            </a:r>
            <a:endParaRPr lang="zh-CN" altLang="en-US">
              <a:solidFill>
                <a:schemeClr val="bg1">
                  <a:lumMod val="50000"/>
                </a:schemeClr>
              </a:solidFill>
              <a:latin typeface="华文细黑" panose="02010600040101010101" charset="-122"/>
              <a:ea typeface="华文细黑" panose="02010600040101010101" charset="-122"/>
              <a:sym typeface="+mn-ea"/>
            </a:endParaRPr>
          </a:p>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5.3.9  </a:t>
            </a:r>
            <a:r>
              <a:rPr lang="zh-CN" altLang="en-US">
                <a:solidFill>
                  <a:schemeClr val="bg1">
                    <a:lumMod val="50000"/>
                  </a:schemeClr>
                </a:solidFill>
                <a:latin typeface="华文细黑" panose="02010600040101010101" charset="-122"/>
                <a:ea typeface="华文细黑" panose="02010600040101010101" charset="-122"/>
                <a:sym typeface="+mn-ea"/>
              </a:rPr>
              <a:t>环境</a:t>
            </a:r>
            <a:endParaRPr lang="zh-CN" altLang="en-US">
              <a:solidFill>
                <a:schemeClr val="bg1">
                  <a:lumMod val="50000"/>
                </a:schemeClr>
              </a:solidFill>
              <a:latin typeface="华文细黑" panose="02010600040101010101" charset="-122"/>
              <a:ea typeface="华文细黑" panose="02010600040101010101" charset="-122"/>
              <a:sym typeface="+mn-ea"/>
            </a:endParaRPr>
          </a:p>
        </p:txBody>
      </p:sp>
      <p:sp>
        <p:nvSpPr>
          <p:cNvPr id="6" name="文本框 5"/>
          <p:cNvSpPr txBox="1"/>
          <p:nvPr/>
        </p:nvSpPr>
        <p:spPr>
          <a:xfrm>
            <a:off x="8462645" y="4305300"/>
            <a:ext cx="3279140" cy="1753235"/>
          </a:xfrm>
          <a:prstGeom prst="rect">
            <a:avLst/>
          </a:prstGeom>
          <a:noFill/>
        </p:spPr>
        <p:txBody>
          <a:bodyPr wrap="square" rtlCol="0">
            <a:spAutoFit/>
          </a:bodyPr>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5.3.10  </a:t>
            </a:r>
            <a:r>
              <a:rPr lang="zh-CN" altLang="en-US">
                <a:solidFill>
                  <a:schemeClr val="bg1">
                    <a:lumMod val="50000"/>
                  </a:schemeClr>
                </a:solidFill>
                <a:latin typeface="华文细黑" panose="02010600040101010101" charset="-122"/>
                <a:ea typeface="华文细黑" panose="02010600040101010101" charset="-122"/>
                <a:sym typeface="+mn-ea"/>
              </a:rPr>
              <a:t>角色</a:t>
            </a:r>
            <a:endParaRPr lang="zh-CN" altLang="en-US">
              <a:solidFill>
                <a:schemeClr val="bg1">
                  <a:lumMod val="50000"/>
                </a:schemeClr>
              </a:solidFill>
              <a:latin typeface="华文细黑" panose="02010600040101010101" charset="-122"/>
              <a:ea typeface="华文细黑" panose="02010600040101010101" charset="-122"/>
              <a:sym typeface="+mn-ea"/>
            </a:endParaRPr>
          </a:p>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5.3.11  </a:t>
            </a:r>
            <a:r>
              <a:rPr lang="zh-CN" altLang="en-US">
                <a:solidFill>
                  <a:schemeClr val="bg1">
                    <a:lumMod val="50000"/>
                  </a:schemeClr>
                </a:solidFill>
                <a:latin typeface="华文细黑" panose="02010600040101010101" charset="-122"/>
                <a:ea typeface="华文细黑" panose="02010600040101010101" charset="-122"/>
                <a:sym typeface="+mn-ea"/>
              </a:rPr>
              <a:t>动作</a:t>
            </a:r>
            <a:endParaRPr lang="zh-CN" altLang="en-US">
              <a:solidFill>
                <a:schemeClr val="bg1">
                  <a:lumMod val="50000"/>
                </a:schemeClr>
              </a:solidFill>
              <a:latin typeface="华文细黑" panose="02010600040101010101" charset="-122"/>
              <a:ea typeface="华文细黑" panose="02010600040101010101" charset="-122"/>
              <a:sym typeface="+mn-ea"/>
            </a:endParaRPr>
          </a:p>
          <a:p>
            <a:pPr algn="l" fontAlgn="auto">
              <a:lnSpc>
                <a:spcPct val="200000"/>
              </a:lnSpc>
            </a:pPr>
            <a:r>
              <a:rPr lang="en-US" altLang="zh-CN">
                <a:solidFill>
                  <a:schemeClr val="bg1">
                    <a:lumMod val="50000"/>
                  </a:schemeClr>
                </a:solidFill>
                <a:latin typeface="华文细黑" panose="02010600040101010101" charset="-122"/>
                <a:ea typeface="华文细黑" panose="02010600040101010101" charset="-122"/>
                <a:sym typeface="+mn-ea"/>
              </a:rPr>
              <a:t>5.3.12  </a:t>
            </a:r>
            <a:r>
              <a:rPr lang="zh-CN" altLang="en-US">
                <a:solidFill>
                  <a:schemeClr val="bg1">
                    <a:lumMod val="50000"/>
                  </a:schemeClr>
                </a:solidFill>
                <a:latin typeface="华文细黑" panose="02010600040101010101" charset="-122"/>
                <a:ea typeface="华文细黑" panose="02010600040101010101" charset="-122"/>
                <a:sym typeface="+mn-ea"/>
              </a:rPr>
              <a:t>艺术风格</a:t>
            </a:r>
            <a:endParaRPr lang="zh-CN" altLang="en-US">
              <a:solidFill>
                <a:schemeClr val="bg1">
                  <a:lumMod val="50000"/>
                </a:schemeClr>
              </a:solidFill>
              <a:latin typeface="华文细黑" panose="02010600040101010101" charset="-122"/>
              <a:ea typeface="华文细黑"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par>
                          <p:cTn id="12" fill="hold">
                            <p:stCondLst>
                              <p:cond delay="1000"/>
                            </p:stCondLst>
                            <p:childTnLst>
                              <p:par>
                                <p:cTn id="13" presetID="47" presetClass="entr" presetSubtype="0" fill="hold" grpId="3"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5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11"/>
                                        </p:tgtEl>
                                        <p:attrNameLst>
                                          <p:attrName>fillcolor</p:attrName>
                                        </p:attrNameLst>
                                      </p:cBhvr>
                                      <p:tavLst>
                                        <p:tav tm="0">
                                          <p:val>
                                            <p:clrVal>
                                              <a:schemeClr val="accent2"/>
                                            </p:clrVal>
                                          </p:val>
                                        </p:tav>
                                        <p:tav tm="50000">
                                          <p:val>
                                            <p:clrVal>
                                              <a:schemeClr val="hlink"/>
                                            </p:clrVal>
                                          </p:val>
                                        </p:tav>
                                      </p:tavLst>
                                    </p:anim>
                                    <p:set>
                                      <p:cBhvr>
                                        <p:cTn id="23" dur="500"/>
                                        <p:tgtEl>
                                          <p:spTgt spid="11"/>
                                        </p:tgtEl>
                                        <p:attrNameLst>
                                          <p:attrName>fill.type</p:attrName>
                                        </p:attrNameLst>
                                      </p:cBhvr>
                                      <p:to>
                                        <p:strVal val="solid"/>
                                      </p:to>
                                    </p:set>
                                  </p:childTnLst>
                                </p:cTn>
                              </p:par>
                            </p:childTnLst>
                          </p:cTn>
                        </p:par>
                        <p:par>
                          <p:cTn id="24" fill="hold">
                            <p:stCondLst>
                              <p:cond delay="3000"/>
                            </p:stCondLst>
                            <p:childTnLst>
                              <p:par>
                                <p:cTn id="25" presetID="1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p:tgtEl>
                                          <p:spTgt spid="12"/>
                                        </p:tgtEl>
                                        <p:attrNameLst>
                                          <p:attrName>ppt_y</p:attrName>
                                        </p:attrNameLst>
                                      </p:cBhvr>
                                      <p:tavLst>
                                        <p:tav tm="0">
                                          <p:val>
                                            <p:strVal val="#ppt_y+#ppt_h*1.125000"/>
                                          </p:val>
                                        </p:tav>
                                        <p:tav tm="100000">
                                          <p:val>
                                            <p:strVal val="#ppt_y"/>
                                          </p:val>
                                        </p:tav>
                                      </p:tavLst>
                                    </p:anim>
                                    <p:animEffect transition="in" filter="wipe(up)">
                                      <p:cBhvr>
                                        <p:cTn id="28" dur="500"/>
                                        <p:tgtEl>
                                          <p:spTgt spid="12"/>
                                        </p:tgtEl>
                                      </p:cBhvr>
                                    </p:animEffect>
                                  </p:childTnLst>
                                </p:cTn>
                              </p:par>
                            </p:childTnLst>
                          </p:cTn>
                        </p:par>
                        <p:par>
                          <p:cTn id="29" fill="hold">
                            <p:stCondLst>
                              <p:cond delay="3500"/>
                            </p:stCondLst>
                            <p:childTnLst>
                              <p:par>
                                <p:cTn id="30" presetID="12" presetClass="entr" presetSubtype="4"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p:tgtEl>
                                          <p:spTgt spid="3"/>
                                        </p:tgtEl>
                                        <p:attrNameLst>
                                          <p:attrName>ppt_y</p:attrName>
                                        </p:attrNameLst>
                                      </p:cBhvr>
                                      <p:tavLst>
                                        <p:tav tm="0">
                                          <p:val>
                                            <p:strVal val="#ppt_y+#ppt_h*1.125000"/>
                                          </p:val>
                                        </p:tav>
                                        <p:tav tm="100000">
                                          <p:val>
                                            <p:strVal val="#ppt_y"/>
                                          </p:val>
                                        </p:tav>
                                      </p:tavLst>
                                    </p:anim>
                                    <p:animEffect transition="in" filter="wipe(up)">
                                      <p:cBhvr>
                                        <p:cTn id="33" dur="500"/>
                                        <p:tgtEl>
                                          <p:spTgt spid="3"/>
                                        </p:tgtEl>
                                      </p:cBhvr>
                                    </p:animEffect>
                                  </p:childTnLst>
                                </p:cTn>
                              </p:par>
                            </p:childTnLst>
                          </p:cTn>
                        </p:par>
                        <p:par>
                          <p:cTn id="34" fill="hold">
                            <p:stCondLst>
                              <p:cond delay="4000"/>
                            </p:stCondLst>
                            <p:childTnLst>
                              <p:par>
                                <p:cTn id="35" presetID="12" presetClass="entr" presetSubtype="4"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p:tgtEl>
                                          <p:spTgt spid="4"/>
                                        </p:tgtEl>
                                        <p:attrNameLst>
                                          <p:attrName>ppt_y</p:attrName>
                                        </p:attrNameLst>
                                      </p:cBhvr>
                                      <p:tavLst>
                                        <p:tav tm="0">
                                          <p:val>
                                            <p:strVal val="#ppt_y+#ppt_h*1.125000"/>
                                          </p:val>
                                        </p:tav>
                                        <p:tav tm="100000">
                                          <p:val>
                                            <p:strVal val="#ppt_y"/>
                                          </p:val>
                                        </p:tav>
                                      </p:tavLst>
                                    </p:anim>
                                    <p:animEffect transition="in" filter="wipe(up)">
                                      <p:cBhvr>
                                        <p:cTn id="38" dur="500"/>
                                        <p:tgtEl>
                                          <p:spTgt spid="4"/>
                                        </p:tgtEl>
                                      </p:cBhvr>
                                    </p:animEffect>
                                  </p:childTnLst>
                                </p:cTn>
                              </p:par>
                            </p:childTnLst>
                          </p:cTn>
                        </p:par>
                        <p:par>
                          <p:cTn id="39" fill="hold">
                            <p:stCondLst>
                              <p:cond delay="4500"/>
                            </p:stCondLst>
                            <p:childTnLst>
                              <p:par>
                                <p:cTn id="40" presetID="12" presetClass="entr" presetSubtype="4"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p:tgtEl>
                                          <p:spTgt spid="6"/>
                                        </p:tgtEl>
                                        <p:attrNameLst>
                                          <p:attrName>ppt_y</p:attrName>
                                        </p:attrNameLst>
                                      </p:cBhvr>
                                      <p:tavLst>
                                        <p:tav tm="0">
                                          <p:val>
                                            <p:strVal val="#ppt_y+#ppt_h*1.125000"/>
                                          </p:val>
                                        </p:tav>
                                        <p:tav tm="100000">
                                          <p:val>
                                            <p:strVal val="#ppt_y"/>
                                          </p:val>
                                        </p:tav>
                                      </p:tavLst>
                                    </p:anim>
                                    <p:animEffect transition="in" filter="wipe(up)">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11" grpId="0"/>
      <p:bldP spid="27" grpId="0" bldLvl="0" animBg="1"/>
      <p:bldP spid="12" grpId="0"/>
      <p:bldP spid="3" grpId="0"/>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366585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 </a:t>
            </a:r>
            <a:r>
              <a:rPr lang="zh-CN" altLang="en-US" sz="2000" b="1">
                <a:solidFill>
                  <a:srgbClr val="65AA81"/>
                </a:solidFill>
                <a:latin typeface="华文细黑" panose="02010600040101010101" charset="-122"/>
                <a:ea typeface="华文细黑" panose="02010600040101010101" charset="-122"/>
                <a:sym typeface="+mn-ea"/>
              </a:rPr>
              <a:t>创意手法</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426970" y="2178050"/>
            <a:ext cx="7994015" cy="2306955"/>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情节创意</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大胆想象</a:t>
            </a:r>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离奇</a:t>
            </a:r>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不合情理</a:t>
            </a:r>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一波三折</a:t>
            </a:r>
            <a:endParaRPr lang="zh-CN" altLang="en-US" sz="2400">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366585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 </a:t>
            </a:r>
            <a:r>
              <a:rPr lang="zh-CN" altLang="en-US" sz="2000" b="1">
                <a:solidFill>
                  <a:srgbClr val="65AA81"/>
                </a:solidFill>
                <a:latin typeface="华文细黑" panose="02010600040101010101" charset="-122"/>
                <a:ea typeface="华文细黑" panose="02010600040101010101" charset="-122"/>
                <a:sym typeface="+mn-ea"/>
              </a:rPr>
              <a:t>创意手法</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869315" y="1586230"/>
            <a:ext cx="7994015" cy="460375"/>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《西游记》</a:t>
            </a:r>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8435" name="图片 1" descr="QQ图片20180517112130"/>
          <p:cNvPicPr>
            <a:picLocks noChangeAspect="1"/>
          </p:cNvPicPr>
          <p:nvPr/>
        </p:nvPicPr>
        <p:blipFill>
          <a:blip r:embed="rId2"/>
          <a:stretch>
            <a:fillRect/>
          </a:stretch>
        </p:blipFill>
        <p:spPr>
          <a:xfrm>
            <a:off x="6275705" y="3561715"/>
            <a:ext cx="4184015" cy="2934970"/>
          </a:xfrm>
          <a:prstGeom prst="rect">
            <a:avLst/>
          </a:prstGeom>
          <a:noFill/>
          <a:ln w="9525">
            <a:noFill/>
          </a:ln>
        </p:spPr>
      </p:pic>
      <p:pic>
        <p:nvPicPr>
          <p:cNvPr id="18436" name="图片 2" descr="QQ图片20180517112111"/>
          <p:cNvPicPr>
            <a:picLocks noChangeAspect="1"/>
          </p:cNvPicPr>
          <p:nvPr/>
        </p:nvPicPr>
        <p:blipFill>
          <a:blip r:embed="rId3"/>
          <a:stretch>
            <a:fillRect/>
          </a:stretch>
        </p:blipFill>
        <p:spPr>
          <a:xfrm>
            <a:off x="2650490" y="1586230"/>
            <a:ext cx="3411220" cy="4852035"/>
          </a:xfrm>
          <a:prstGeom prst="rect">
            <a:avLst/>
          </a:prstGeom>
          <a:noFill/>
          <a:ln w="9525">
            <a:noFill/>
          </a:ln>
        </p:spPr>
      </p:pic>
      <p:pic>
        <p:nvPicPr>
          <p:cNvPr id="18437" name="图片 3" descr="QQ图片20180517112041"/>
          <p:cNvPicPr>
            <a:picLocks noChangeAspect="1"/>
          </p:cNvPicPr>
          <p:nvPr/>
        </p:nvPicPr>
        <p:blipFill>
          <a:blip r:embed="rId4"/>
          <a:stretch>
            <a:fillRect/>
          </a:stretch>
        </p:blipFill>
        <p:spPr>
          <a:xfrm>
            <a:off x="6275705" y="383540"/>
            <a:ext cx="4156075" cy="31038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8436"/>
                                        </p:tgtEl>
                                        <p:attrNameLst>
                                          <p:attrName>style.visibility</p:attrName>
                                        </p:attrNameLst>
                                      </p:cBhvr>
                                      <p:to>
                                        <p:strVal val="visible"/>
                                      </p:to>
                                    </p:set>
                                    <p:animEffect transition="in" filter="wipe(left)">
                                      <p:cBhvr>
                                        <p:cTn id="27" dur="500"/>
                                        <p:tgtEl>
                                          <p:spTgt spid="1843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8437"/>
                                        </p:tgtEl>
                                        <p:attrNameLst>
                                          <p:attrName>style.visibility</p:attrName>
                                        </p:attrNameLst>
                                      </p:cBhvr>
                                      <p:to>
                                        <p:strVal val="visible"/>
                                      </p:to>
                                    </p:set>
                                    <p:animEffect transition="in" filter="wipe(left)">
                                      <p:cBhvr>
                                        <p:cTn id="31" dur="500"/>
                                        <p:tgtEl>
                                          <p:spTgt spid="18437"/>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18435"/>
                                        </p:tgtEl>
                                        <p:attrNameLst>
                                          <p:attrName>style.visibility</p:attrName>
                                        </p:attrNameLst>
                                      </p:cBhvr>
                                      <p:to>
                                        <p:strVal val="visible"/>
                                      </p:to>
                                    </p:set>
                                    <p:animEffect transition="in" filter="wipe(left)">
                                      <p:cBhvr>
                                        <p:cTn id="35"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4230" y="1520190"/>
            <a:ext cx="1680845" cy="1405890"/>
            <a:chOff x="6015" y="4586"/>
            <a:chExt cx="2647" cy="2214"/>
          </a:xfrm>
        </p:grpSpPr>
        <p:cxnSp>
          <p:nvCxnSpPr>
            <p:cNvPr id="6" name="直接连接符 5"/>
            <p:cNvCxnSpPr/>
            <p:nvPr/>
          </p:nvCxnSpPr>
          <p:spPr>
            <a:xfrm flipH="1">
              <a:off x="6342" y="4838"/>
              <a:ext cx="2040" cy="1704"/>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8473" y="4586"/>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015" y="6611"/>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275205" y="2983230"/>
            <a:ext cx="551815" cy="1652270"/>
            <a:chOff x="2176" y="4698"/>
            <a:chExt cx="869" cy="2602"/>
          </a:xfrm>
        </p:grpSpPr>
        <p:sp>
          <p:nvSpPr>
            <p:cNvPr id="11" name="矩形 10"/>
            <p:cNvSpPr/>
            <p:nvPr/>
          </p:nvSpPr>
          <p:spPr>
            <a:xfrm>
              <a:off x="2366" y="4698"/>
              <a:ext cx="590" cy="2602"/>
            </a:xfrm>
            <a:prstGeom prst="rect">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65AA81"/>
                </a:solidFill>
                <a:latin typeface="华文细黑" panose="02010600040101010101" charset="-122"/>
                <a:ea typeface="华文细黑" panose="02010600040101010101" charset="-122"/>
              </a:endParaRPr>
            </a:p>
          </p:txBody>
        </p:sp>
        <p:sp>
          <p:nvSpPr>
            <p:cNvPr id="12" name="文本框 11"/>
            <p:cNvSpPr txBox="1"/>
            <p:nvPr/>
          </p:nvSpPr>
          <p:spPr>
            <a:xfrm>
              <a:off x="2176" y="4861"/>
              <a:ext cx="869" cy="2276"/>
            </a:xfrm>
            <a:prstGeom prst="rect">
              <a:avLst/>
            </a:prstGeom>
            <a:noFill/>
          </p:spPr>
          <p:txBody>
            <a:bodyPr vert="eaVert" wrap="square" rtlCol="0">
              <a:spAutoFit/>
            </a:bodyPr>
            <a:lstStyle/>
            <a:p>
              <a:pPr algn="ctr"/>
              <a:r>
                <a:rPr lang="zh-CN" altLang="en-US" sz="2400" b="1" dirty="0" smtClean="0">
                  <a:solidFill>
                    <a:srgbClr val="65AA81"/>
                  </a:solidFill>
                  <a:latin typeface="华文细黑" panose="02010600040101010101" charset="-122"/>
                  <a:ea typeface="华文细黑" panose="02010600040101010101" charset="-122"/>
                </a:rPr>
                <a:t>第五</a:t>
              </a:r>
              <a:r>
                <a:rPr lang="zh-CN" altLang="en-US" sz="2400" b="1" dirty="0" smtClean="0">
                  <a:solidFill>
                    <a:srgbClr val="65AA81"/>
                  </a:solidFill>
                  <a:latin typeface="华文细黑" panose="02010600040101010101" charset="-122"/>
                  <a:ea typeface="华文细黑" panose="02010600040101010101" charset="-122"/>
                </a:rPr>
                <a:t>章</a:t>
              </a:r>
              <a:endParaRPr lang="zh-CN" altLang="en-US" sz="2400" b="1" dirty="0">
                <a:solidFill>
                  <a:srgbClr val="65AA81"/>
                </a:solidFill>
                <a:latin typeface="华文细黑" panose="02010600040101010101" charset="-122"/>
                <a:ea typeface="华文细黑" panose="02010600040101010101" charset="-122"/>
              </a:endParaRPr>
            </a:p>
          </p:txBody>
        </p:sp>
      </p:grpSp>
      <p:pic>
        <p:nvPicPr>
          <p:cNvPr id="24" name="图片 23" descr="蝴蝶"/>
          <p:cNvPicPr>
            <a:picLocks noChangeAspect="1"/>
          </p:cNvPicPr>
          <p:nvPr/>
        </p:nvPicPr>
        <p:blipFill>
          <a:blip r:embed="rId1"/>
          <a:stretch>
            <a:fillRect/>
          </a:stretch>
        </p:blipFill>
        <p:spPr>
          <a:xfrm>
            <a:off x="1730375" y="4531995"/>
            <a:ext cx="1156335" cy="1047750"/>
          </a:xfrm>
          <a:prstGeom prst="rect">
            <a:avLst/>
          </a:prstGeom>
        </p:spPr>
      </p:pic>
      <p:pic>
        <p:nvPicPr>
          <p:cNvPr id="15" name="图片 14" descr="西瓜"/>
          <p:cNvPicPr>
            <a:picLocks noChangeAspect="1"/>
          </p:cNvPicPr>
          <p:nvPr/>
        </p:nvPicPr>
        <p:blipFill>
          <a:blip r:embed="rId2"/>
          <a:stretch>
            <a:fillRect/>
          </a:stretch>
        </p:blipFill>
        <p:spPr>
          <a:xfrm>
            <a:off x="5820935" y="2448495"/>
            <a:ext cx="772795" cy="368300"/>
          </a:xfrm>
          <a:prstGeom prst="rect">
            <a:avLst/>
          </a:prstGeom>
        </p:spPr>
      </p:pic>
      <p:sp>
        <p:nvSpPr>
          <p:cNvPr id="16" name="文本框 15"/>
          <p:cNvSpPr txBox="1"/>
          <p:nvPr/>
        </p:nvSpPr>
        <p:spPr>
          <a:xfrm>
            <a:off x="6845190" y="2448495"/>
            <a:ext cx="3628390" cy="337185"/>
          </a:xfrm>
          <a:prstGeom prst="rect">
            <a:avLst/>
          </a:prstGeom>
          <a:noFill/>
        </p:spPr>
        <p:txBody>
          <a:bodyPr wrap="square" rtlCol="0">
            <a:spAutoFit/>
          </a:bodyPr>
          <a:lstStyle/>
          <a:p>
            <a:r>
              <a:rPr lang="en-US" sz="1600" b="1" dirty="0" smtClean="0">
                <a:solidFill>
                  <a:srgbClr val="65AA81"/>
                </a:solidFill>
                <a:latin typeface="微软雅黑" panose="020B0503020204020204" charset="-122"/>
                <a:ea typeface="微软雅黑" panose="020B0503020204020204" charset="-122"/>
                <a:sym typeface="+mn-ea"/>
              </a:rPr>
              <a:t>5.1 </a:t>
            </a:r>
            <a:r>
              <a:rPr lang="zh-CN" altLang="en-US" sz="1600" b="1" dirty="0" smtClean="0">
                <a:solidFill>
                  <a:srgbClr val="65AA81"/>
                </a:solidFill>
                <a:latin typeface="微软雅黑" panose="020B0503020204020204" charset="-122"/>
                <a:ea typeface="微软雅黑" panose="020B0503020204020204" charset="-122"/>
                <a:sym typeface="+mn-ea"/>
              </a:rPr>
              <a:t>主题</a:t>
            </a:r>
            <a:endParaRPr lang="zh-CN" altLang="en-US" sz="1600" b="1" dirty="0" smtClean="0">
              <a:solidFill>
                <a:srgbClr val="65AA81"/>
              </a:solidFill>
              <a:latin typeface="微软雅黑" panose="020B0503020204020204" charset="-122"/>
              <a:ea typeface="微软雅黑" panose="020B0503020204020204" charset="-122"/>
              <a:sym typeface="+mn-ea"/>
            </a:endParaRPr>
          </a:p>
        </p:txBody>
      </p:sp>
      <p:pic>
        <p:nvPicPr>
          <p:cNvPr id="25" name="图片 24" descr="西瓜"/>
          <p:cNvPicPr>
            <a:picLocks noChangeAspect="1"/>
          </p:cNvPicPr>
          <p:nvPr/>
        </p:nvPicPr>
        <p:blipFill>
          <a:blip r:embed="rId2"/>
          <a:stretch>
            <a:fillRect/>
          </a:stretch>
        </p:blipFill>
        <p:spPr>
          <a:xfrm>
            <a:off x="5820935" y="3050475"/>
            <a:ext cx="772795" cy="368300"/>
          </a:xfrm>
          <a:prstGeom prst="rect">
            <a:avLst/>
          </a:prstGeom>
        </p:spPr>
      </p:pic>
      <p:sp>
        <p:nvSpPr>
          <p:cNvPr id="26" name="文本框 25"/>
          <p:cNvSpPr txBox="1"/>
          <p:nvPr/>
        </p:nvSpPr>
        <p:spPr>
          <a:xfrm>
            <a:off x="6845190" y="3050475"/>
            <a:ext cx="3048635" cy="337185"/>
          </a:xfrm>
          <a:prstGeom prst="rect">
            <a:avLst/>
          </a:prstGeom>
          <a:noFill/>
        </p:spPr>
        <p:txBody>
          <a:bodyPr wrap="square" rtlCol="0">
            <a:spAutoFit/>
          </a:bodyPr>
          <a:lstStyle/>
          <a:p>
            <a:r>
              <a:rPr lang="en-US" sz="1600" b="1" dirty="0" smtClean="0">
                <a:solidFill>
                  <a:srgbClr val="65AA81"/>
                </a:solidFill>
                <a:latin typeface="微软雅黑" panose="020B0503020204020204" charset="-122"/>
                <a:ea typeface="微软雅黑" panose="020B0503020204020204" charset="-122"/>
                <a:sym typeface="+mn-ea"/>
              </a:rPr>
              <a:t>5.2 </a:t>
            </a:r>
            <a:r>
              <a:rPr lang="zh-CN" altLang="en-US" sz="1600" b="1" dirty="0" smtClean="0">
                <a:solidFill>
                  <a:srgbClr val="65AA81"/>
                </a:solidFill>
                <a:latin typeface="微软雅黑" panose="020B0503020204020204" charset="-122"/>
                <a:ea typeface="微软雅黑" panose="020B0503020204020204" charset="-122"/>
                <a:sym typeface="+mn-ea"/>
              </a:rPr>
              <a:t>前提</a:t>
            </a:r>
            <a:endParaRPr lang="zh-CN" altLang="en-US" sz="1600" b="1" dirty="0" smtClean="0">
              <a:solidFill>
                <a:srgbClr val="65AA81"/>
              </a:solidFill>
              <a:latin typeface="微软雅黑" panose="020B0503020204020204" charset="-122"/>
              <a:ea typeface="微软雅黑" panose="020B0503020204020204"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045460" y="3529330"/>
            <a:ext cx="551815" cy="1606550"/>
          </a:xfrm>
          <a:prstGeom prst="rect">
            <a:avLst/>
          </a:prstGeom>
          <a:noFill/>
        </p:spPr>
        <p:txBody>
          <a:bodyPr vert="eaVert" wrap="square" rtlCol="0">
            <a:spAutoFit/>
          </a:bodyPr>
          <a:lstStyle/>
          <a:p>
            <a:r>
              <a:rPr lang="zh-CN" altLang="en-US" sz="2400" b="1" dirty="0" smtClean="0">
                <a:solidFill>
                  <a:srgbClr val="65AA81"/>
                </a:solidFill>
                <a:latin typeface="华文细黑" panose="02010600040101010101" charset="-122"/>
                <a:ea typeface="华文细黑" panose="02010600040101010101" charset="-122"/>
              </a:rPr>
              <a:t>动画创意</a:t>
            </a:r>
            <a:endParaRPr lang="zh-CN" altLang="en-US" sz="2400" b="1" dirty="0" smtClean="0">
              <a:solidFill>
                <a:srgbClr val="65AA81"/>
              </a:solidFill>
              <a:latin typeface="华文细黑" panose="02010600040101010101" charset="-122"/>
              <a:ea typeface="华文细黑" panose="02010600040101010101" charset="-122"/>
            </a:endParaRPr>
          </a:p>
        </p:txBody>
      </p:sp>
      <p:pic>
        <p:nvPicPr>
          <p:cNvPr id="3" name="图片 2" descr="西瓜"/>
          <p:cNvPicPr>
            <a:picLocks noChangeAspect="1"/>
          </p:cNvPicPr>
          <p:nvPr/>
        </p:nvPicPr>
        <p:blipFill>
          <a:blip r:embed="rId2"/>
          <a:stretch>
            <a:fillRect/>
          </a:stretch>
        </p:blipFill>
        <p:spPr>
          <a:xfrm>
            <a:off x="5820935" y="3652455"/>
            <a:ext cx="772795" cy="368300"/>
          </a:xfrm>
          <a:prstGeom prst="rect">
            <a:avLst/>
          </a:prstGeom>
        </p:spPr>
      </p:pic>
      <p:sp>
        <p:nvSpPr>
          <p:cNvPr id="10" name="文本框 9"/>
          <p:cNvSpPr txBox="1"/>
          <p:nvPr/>
        </p:nvSpPr>
        <p:spPr>
          <a:xfrm>
            <a:off x="6845190" y="3652455"/>
            <a:ext cx="3048635" cy="337185"/>
          </a:xfrm>
          <a:prstGeom prst="rect">
            <a:avLst/>
          </a:prstGeom>
          <a:noFill/>
        </p:spPr>
        <p:txBody>
          <a:bodyPr wrap="square" rtlCol="0">
            <a:spAutoFit/>
          </a:bodyPr>
          <a:p>
            <a:r>
              <a:rPr lang="en-US" sz="1600" b="1" dirty="0" smtClean="0">
                <a:solidFill>
                  <a:srgbClr val="65AA81"/>
                </a:solidFill>
                <a:latin typeface="微软雅黑" panose="020B0503020204020204" charset="-122"/>
                <a:ea typeface="微软雅黑" panose="020B0503020204020204" charset="-122"/>
                <a:sym typeface="+mn-ea"/>
              </a:rPr>
              <a:t>5.3 </a:t>
            </a:r>
            <a:r>
              <a:rPr lang="zh-CN" altLang="en-US" sz="1600" b="1" dirty="0" smtClean="0">
                <a:solidFill>
                  <a:srgbClr val="65AA81"/>
                </a:solidFill>
                <a:latin typeface="微软雅黑" panose="020B0503020204020204" charset="-122"/>
                <a:ea typeface="微软雅黑" panose="020B0503020204020204" charset="-122"/>
                <a:sym typeface="+mn-ea"/>
              </a:rPr>
              <a:t>创意手法</a:t>
            </a:r>
            <a:endParaRPr lang="zh-CN" altLang="en-US" sz="1600" b="1" dirty="0" smtClean="0">
              <a:solidFill>
                <a:srgbClr val="65AA81"/>
              </a:solidFill>
              <a:latin typeface="微软雅黑" panose="020B0503020204020204" charset="-122"/>
              <a:ea typeface="微软雅黑" panose="020B0503020204020204" charset="-122"/>
              <a:sym typeface="+mn-ea"/>
            </a:endParaRPr>
          </a:p>
        </p:txBody>
      </p:sp>
      <p:sp>
        <p:nvSpPr>
          <p:cNvPr id="14" name="文本框 13"/>
          <p:cNvSpPr txBox="1"/>
          <p:nvPr/>
        </p:nvSpPr>
        <p:spPr>
          <a:xfrm>
            <a:off x="1069975" y="1841500"/>
            <a:ext cx="1387475" cy="398780"/>
          </a:xfrm>
          <a:prstGeom prst="rect">
            <a:avLst/>
          </a:prstGeom>
          <a:noFill/>
        </p:spPr>
        <p:txBody>
          <a:bodyPr wrap="square" rtlCol="0">
            <a:spAutoFit/>
          </a:bodyPr>
          <a:p>
            <a:pPr algn="ctr"/>
            <a:r>
              <a:rPr lang="zh-CN" altLang="en-US" sz="2000">
                <a:solidFill>
                  <a:srgbClr val="65AA81"/>
                </a:solidFill>
                <a:latin typeface="华文细黑" panose="02010600040101010101" charset="-122"/>
                <a:ea typeface="华文细黑" panose="02010600040101010101" charset="-122"/>
              </a:rPr>
              <a:t>动画影视</a:t>
            </a:r>
            <a:endParaRPr lang="en-US" altLang="zh-CN" sz="2000">
              <a:solidFill>
                <a:srgbClr val="65AA81"/>
              </a:solidFill>
              <a:latin typeface="华文细黑" panose="02010600040101010101" charset="-122"/>
              <a:ea typeface="华文细黑" panose="02010600040101010101" charset="-122"/>
            </a:endParaRPr>
          </a:p>
        </p:txBody>
      </p:sp>
      <p:sp>
        <p:nvSpPr>
          <p:cNvPr id="17" name="文本框 16"/>
          <p:cNvSpPr txBox="1"/>
          <p:nvPr/>
        </p:nvSpPr>
        <p:spPr>
          <a:xfrm>
            <a:off x="2503805" y="2407285"/>
            <a:ext cx="1148715" cy="398780"/>
          </a:xfrm>
          <a:prstGeom prst="rect">
            <a:avLst/>
          </a:prstGeom>
          <a:noFill/>
        </p:spPr>
        <p:txBody>
          <a:bodyPr wrap="square" rtlCol="0">
            <a:spAutoFit/>
          </a:bodyPr>
          <a:p>
            <a:pPr algn="ctr"/>
            <a:r>
              <a:rPr lang="zh-CN" altLang="en-US" sz="2000">
                <a:solidFill>
                  <a:srgbClr val="65AA81"/>
                </a:solidFill>
                <a:latin typeface="华文细黑" panose="02010600040101010101" charset="-122"/>
                <a:ea typeface="华文细黑" panose="02010600040101010101" charset="-122"/>
              </a:rPr>
              <a:t>赏析</a:t>
            </a:r>
            <a:endParaRPr lang="zh-CN" altLang="en-US" sz="2000">
              <a:solidFill>
                <a:srgbClr val="65AA81"/>
              </a:solidFill>
              <a:latin typeface="华文细黑" panose="02010600040101010101" charset="-122"/>
              <a:ea typeface="华文细黑" panose="02010600040101010101" charset="-122"/>
            </a:endParaRPr>
          </a:p>
        </p:txBody>
      </p:sp>
      <p:sp>
        <p:nvSpPr>
          <p:cNvPr id="18" name="椭圆 17"/>
          <p:cNvSpPr/>
          <p:nvPr/>
        </p:nvSpPr>
        <p:spPr>
          <a:xfrm>
            <a:off x="2275205" y="2100580"/>
            <a:ext cx="373380" cy="38481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rgbClr val="65AA81"/>
                </a:solidFill>
                <a:latin typeface="华文细黑" panose="02010600040101010101" charset="-122"/>
                <a:ea typeface="华文细黑" panose="02010600040101010101" charset="-122"/>
              </a:rPr>
              <a:t>品</a:t>
            </a:r>
            <a:endParaRPr lang="zh-CN" altLang="en-US" sz="2000" dirty="0">
              <a:solidFill>
                <a:srgbClr val="65AA81"/>
              </a:solidFill>
              <a:latin typeface="华文细黑" panose="02010600040101010101" charset="-122"/>
              <a:ea typeface="华文细黑" panose="02010600040101010101" charset="-122"/>
            </a:endParaRPr>
          </a:p>
        </p:txBody>
      </p:sp>
      <p:sp>
        <p:nvSpPr>
          <p:cNvPr id="19" name="椭圆 18"/>
          <p:cNvSpPr/>
          <p:nvPr/>
        </p:nvSpPr>
        <p:spPr>
          <a:xfrm>
            <a:off x="1899920" y="2205355"/>
            <a:ext cx="373380" cy="38481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rgbClr val="65AA81"/>
                </a:solidFill>
                <a:latin typeface="华文细黑" panose="02010600040101010101" charset="-122"/>
                <a:ea typeface="华文细黑" panose="02010600040101010101" charset="-122"/>
              </a:rPr>
              <a:t>作</a:t>
            </a:r>
            <a:endParaRPr lang="zh-CN" altLang="en-US" sz="2000" dirty="0">
              <a:solidFill>
                <a:srgbClr val="65AA81"/>
              </a:solidFill>
              <a:latin typeface="华文细黑" panose="02010600040101010101" charset="-122"/>
              <a:ea typeface="华文细黑"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par>
                          <p:cTn id="18" fill="hold">
                            <p:stCondLst>
                              <p:cond delay="1500"/>
                            </p:stCondLst>
                            <p:childTnLst>
                              <p:par>
                                <p:cTn id="19" presetID="35" presetClass="entr" presetSubtype="0" fill="hold" grpId="1"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anim calcmode="lin" valueType="num">
                                      <p:cBhvr>
                                        <p:cTn id="22" dur="500" fill="hold"/>
                                        <p:tgtEl>
                                          <p:spTgt spid="19"/>
                                        </p:tgtEl>
                                        <p:attrNameLst>
                                          <p:attrName>style.rotation</p:attrName>
                                        </p:attrNameLst>
                                      </p:cBhvr>
                                      <p:tavLst>
                                        <p:tav tm="0">
                                          <p:val>
                                            <p:fltVal val="720"/>
                                          </p:val>
                                        </p:tav>
                                        <p:tav tm="100000">
                                          <p:val>
                                            <p:fltVal val="0"/>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 calcmode="lin" valueType="num">
                                      <p:cBhvr>
                                        <p:cTn id="24" dur="500" fill="hold"/>
                                        <p:tgtEl>
                                          <p:spTgt spid="19"/>
                                        </p:tgtEl>
                                        <p:attrNameLst>
                                          <p:attrName>ppt_w</p:attrName>
                                        </p:attrNameLst>
                                      </p:cBhvr>
                                      <p:tavLst>
                                        <p:tav tm="0">
                                          <p:val>
                                            <p:fltVal val="0"/>
                                          </p:val>
                                        </p:tav>
                                        <p:tav tm="100000">
                                          <p:val>
                                            <p:strVal val="#ppt_w"/>
                                          </p:val>
                                        </p:tav>
                                      </p:tavLst>
                                    </p:anim>
                                  </p:childTnLst>
                                </p:cTn>
                              </p:par>
                            </p:childTnLst>
                          </p:cTn>
                        </p:par>
                        <p:par>
                          <p:cTn id="25" fill="hold">
                            <p:stCondLst>
                              <p:cond delay="2000"/>
                            </p:stCondLst>
                            <p:childTnLst>
                              <p:par>
                                <p:cTn id="26" presetID="35" presetClass="entr" presetSubtype="0" fill="hold" grpId="1"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anim calcmode="lin" valueType="num">
                                      <p:cBhvr>
                                        <p:cTn id="29" dur="500" fill="hold"/>
                                        <p:tgtEl>
                                          <p:spTgt spid="18"/>
                                        </p:tgtEl>
                                        <p:attrNameLst>
                                          <p:attrName>style.rotation</p:attrName>
                                        </p:attrNameLst>
                                      </p:cBhvr>
                                      <p:tavLst>
                                        <p:tav tm="0">
                                          <p:val>
                                            <p:fltVal val="720"/>
                                          </p:val>
                                        </p:tav>
                                        <p:tav tm="100000">
                                          <p:val>
                                            <p:fltVal val="0"/>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 calcmode="lin" valueType="num">
                                      <p:cBhvr>
                                        <p:cTn id="31" dur="500" fill="hold"/>
                                        <p:tgtEl>
                                          <p:spTgt spid="18"/>
                                        </p:tgtEl>
                                        <p:attrNameLst>
                                          <p:attrName>ppt_w</p:attrName>
                                        </p:attrNameLst>
                                      </p:cBhvr>
                                      <p:tavLst>
                                        <p:tav tm="0">
                                          <p:val>
                                            <p:fltVal val="0"/>
                                          </p:val>
                                        </p:tav>
                                        <p:tav tm="100000">
                                          <p:val>
                                            <p:strVal val="#ppt_w"/>
                                          </p:val>
                                        </p:tav>
                                      </p:tavLst>
                                    </p:anim>
                                  </p:childTnLst>
                                </p:cTn>
                              </p:par>
                              <p:par>
                                <p:cTn id="32" presetID="53" presetClass="entr" presetSubtype="16"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childTnLst>
                          </p:cTn>
                        </p:par>
                        <p:par>
                          <p:cTn id="37" fill="hold">
                            <p:stCondLst>
                              <p:cond delay="2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3000"/>
                            </p:stCondLst>
                            <p:childTnLst>
                              <p:par>
                                <p:cTn id="42" presetID="22" presetClass="entr" presetSubtype="1" fill="hold" grpId="1"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up)">
                                      <p:cBhvr>
                                        <p:cTn id="44" dur="500"/>
                                        <p:tgtEl>
                                          <p:spTgt spid="29"/>
                                        </p:tgtEl>
                                      </p:cBhvr>
                                    </p:animEffect>
                                  </p:childTnLst>
                                </p:cTn>
                              </p:par>
                            </p:childTnLst>
                          </p:cTn>
                        </p:par>
                        <p:par>
                          <p:cTn id="45" fill="hold">
                            <p:stCondLst>
                              <p:cond delay="3500"/>
                            </p:stCondLst>
                            <p:childTnLst>
                              <p:par>
                                <p:cTn id="46" presetID="2" presetClass="entr" presetSubtype="4"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39" presetClass="entr" presetSubtype="0" accel="100000"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54" dur="5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55" dur="5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56" dur="500" fill="hold"/>
                                        <p:tgtEl>
                                          <p:spTgt spid="15"/>
                                        </p:tgtEl>
                                        <p:attrNameLst>
                                          <p:attrName>ppt_y</p:attrName>
                                        </p:attrNameLst>
                                      </p:cBhvr>
                                      <p:tavLst>
                                        <p:tav tm="0">
                                          <p:val>
                                            <p:strVal val="#ppt_y"/>
                                          </p:val>
                                        </p:tav>
                                        <p:tav tm="100000">
                                          <p:val>
                                            <p:strVal val="#ppt_y"/>
                                          </p:val>
                                        </p:tav>
                                      </p:tavLst>
                                    </p:anim>
                                  </p:childTnLst>
                                </p:cTn>
                              </p:par>
                            </p:childTnLst>
                          </p:cTn>
                        </p:par>
                        <p:par>
                          <p:cTn id="57" fill="hold">
                            <p:stCondLst>
                              <p:cond delay="4500"/>
                            </p:stCondLst>
                            <p:childTnLst>
                              <p:par>
                                <p:cTn id="58" presetID="42" presetClass="entr" presetSubtype="0"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anim calcmode="lin" valueType="num">
                                      <p:cBhvr>
                                        <p:cTn id="61" dur="500" fill="hold"/>
                                        <p:tgtEl>
                                          <p:spTgt spid="16"/>
                                        </p:tgtEl>
                                        <p:attrNameLst>
                                          <p:attrName>ppt_x</p:attrName>
                                        </p:attrNameLst>
                                      </p:cBhvr>
                                      <p:tavLst>
                                        <p:tav tm="0">
                                          <p:val>
                                            <p:strVal val="#ppt_x"/>
                                          </p:val>
                                        </p:tav>
                                        <p:tav tm="100000">
                                          <p:val>
                                            <p:strVal val="#ppt_x"/>
                                          </p:val>
                                        </p:tav>
                                      </p:tavLst>
                                    </p:anim>
                                    <p:anim calcmode="lin" valueType="num">
                                      <p:cBhvr>
                                        <p:cTn id="62" dur="500" fill="hold"/>
                                        <p:tgtEl>
                                          <p:spTgt spid="16"/>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39" presetClass="entr" presetSubtype="0" accel="10000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ppt_h</p:attrName>
                                        </p:attrNameLst>
                                      </p:cBhvr>
                                      <p:tavLst>
                                        <p:tav tm="0">
                                          <p:val>
                                            <p:strVal val="#ppt_h/20"/>
                                          </p:val>
                                        </p:tav>
                                        <p:tav tm="50000">
                                          <p:val>
                                            <p:strVal val="#ppt_h/20"/>
                                          </p:val>
                                        </p:tav>
                                        <p:tav tm="100000">
                                          <p:val>
                                            <p:strVal val="#ppt_h"/>
                                          </p:val>
                                        </p:tav>
                                      </p:tavLst>
                                    </p:anim>
                                    <p:anim calcmode="lin" valueType="num">
                                      <p:cBhvr>
                                        <p:cTn id="67" dur="500" fill="hold"/>
                                        <p:tgtEl>
                                          <p:spTgt spid="25"/>
                                        </p:tgtEl>
                                        <p:attrNameLst>
                                          <p:attrName>ppt_w</p:attrName>
                                        </p:attrNameLst>
                                      </p:cBhvr>
                                      <p:tavLst>
                                        <p:tav tm="0">
                                          <p:val>
                                            <p:strVal val="#ppt_w+.3"/>
                                          </p:val>
                                        </p:tav>
                                        <p:tav tm="50000">
                                          <p:val>
                                            <p:strVal val="#ppt_w+.3"/>
                                          </p:val>
                                        </p:tav>
                                        <p:tav tm="100000">
                                          <p:val>
                                            <p:strVal val="#ppt_w"/>
                                          </p:val>
                                        </p:tav>
                                      </p:tavLst>
                                    </p:anim>
                                    <p:anim calcmode="lin" valueType="num">
                                      <p:cBhvr>
                                        <p:cTn id="68" dur="500" fill="hold"/>
                                        <p:tgtEl>
                                          <p:spTgt spid="25"/>
                                        </p:tgtEl>
                                        <p:attrNameLst>
                                          <p:attrName>ppt_x</p:attrName>
                                        </p:attrNameLst>
                                      </p:cBhvr>
                                      <p:tavLst>
                                        <p:tav tm="0">
                                          <p:val>
                                            <p:strVal val="#ppt_x-.3"/>
                                          </p:val>
                                        </p:tav>
                                        <p:tav tm="50000">
                                          <p:val>
                                            <p:strVal val="#ppt_x"/>
                                          </p:val>
                                        </p:tav>
                                        <p:tav tm="100000">
                                          <p:val>
                                            <p:strVal val="#ppt_x"/>
                                          </p:val>
                                        </p:tav>
                                      </p:tavLst>
                                    </p:anim>
                                    <p:anim calcmode="lin" valueType="num">
                                      <p:cBhvr>
                                        <p:cTn id="69" dur="500" fill="hold"/>
                                        <p:tgtEl>
                                          <p:spTgt spid="25"/>
                                        </p:tgtEl>
                                        <p:attrNameLst>
                                          <p:attrName>ppt_y</p:attrName>
                                        </p:attrNameLst>
                                      </p:cBhvr>
                                      <p:tavLst>
                                        <p:tav tm="0">
                                          <p:val>
                                            <p:strVal val="#ppt_y"/>
                                          </p:val>
                                        </p:tav>
                                        <p:tav tm="100000">
                                          <p:val>
                                            <p:strVal val="#ppt_y"/>
                                          </p:val>
                                        </p:tav>
                                      </p:tavLst>
                                    </p:anim>
                                  </p:childTnLst>
                                </p:cTn>
                              </p:par>
                            </p:childTnLst>
                          </p:cTn>
                        </p:par>
                        <p:par>
                          <p:cTn id="70" fill="hold">
                            <p:stCondLst>
                              <p:cond delay="5500"/>
                            </p:stCondLst>
                            <p:childTnLst>
                              <p:par>
                                <p:cTn id="71" presetID="42" presetClass="entr" presetSubtype="0"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anim calcmode="lin" valueType="num">
                                      <p:cBhvr>
                                        <p:cTn id="74" dur="500" fill="hold"/>
                                        <p:tgtEl>
                                          <p:spTgt spid="26"/>
                                        </p:tgtEl>
                                        <p:attrNameLst>
                                          <p:attrName>ppt_x</p:attrName>
                                        </p:attrNameLst>
                                      </p:cBhvr>
                                      <p:tavLst>
                                        <p:tav tm="0">
                                          <p:val>
                                            <p:strVal val="#ppt_x"/>
                                          </p:val>
                                        </p:tav>
                                        <p:tav tm="100000">
                                          <p:val>
                                            <p:strVal val="#ppt_x"/>
                                          </p:val>
                                        </p:tav>
                                      </p:tavLst>
                                    </p:anim>
                                    <p:anim calcmode="lin" valueType="num">
                                      <p:cBhvr>
                                        <p:cTn id="75" dur="500" fill="hold"/>
                                        <p:tgtEl>
                                          <p:spTgt spid="26"/>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39" presetClass="entr" presetSubtype="0" accel="100000" fill="hold" nodeType="after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p:cTn id="79" dur="500" fill="hold"/>
                                        <p:tgtEl>
                                          <p:spTgt spid="3"/>
                                        </p:tgtEl>
                                        <p:attrNameLst>
                                          <p:attrName>ppt_h</p:attrName>
                                        </p:attrNameLst>
                                      </p:cBhvr>
                                      <p:tavLst>
                                        <p:tav tm="0">
                                          <p:val>
                                            <p:strVal val="#ppt_h/20"/>
                                          </p:val>
                                        </p:tav>
                                        <p:tav tm="50000">
                                          <p:val>
                                            <p:strVal val="#ppt_h/20"/>
                                          </p:val>
                                        </p:tav>
                                        <p:tav tm="100000">
                                          <p:val>
                                            <p:strVal val="#ppt_h"/>
                                          </p:val>
                                        </p:tav>
                                      </p:tavLst>
                                    </p:anim>
                                    <p:anim calcmode="lin" valueType="num">
                                      <p:cBhvr>
                                        <p:cTn id="80" dur="500" fill="hold"/>
                                        <p:tgtEl>
                                          <p:spTgt spid="3"/>
                                        </p:tgtEl>
                                        <p:attrNameLst>
                                          <p:attrName>ppt_w</p:attrName>
                                        </p:attrNameLst>
                                      </p:cBhvr>
                                      <p:tavLst>
                                        <p:tav tm="0">
                                          <p:val>
                                            <p:strVal val="#ppt_w+.3"/>
                                          </p:val>
                                        </p:tav>
                                        <p:tav tm="50000">
                                          <p:val>
                                            <p:strVal val="#ppt_w+.3"/>
                                          </p:val>
                                        </p:tav>
                                        <p:tav tm="100000">
                                          <p:val>
                                            <p:strVal val="#ppt_w"/>
                                          </p:val>
                                        </p:tav>
                                      </p:tavLst>
                                    </p:anim>
                                    <p:anim calcmode="lin" valueType="num">
                                      <p:cBhvr>
                                        <p:cTn id="81" dur="500" fill="hold"/>
                                        <p:tgtEl>
                                          <p:spTgt spid="3"/>
                                        </p:tgtEl>
                                        <p:attrNameLst>
                                          <p:attrName>ppt_x</p:attrName>
                                        </p:attrNameLst>
                                      </p:cBhvr>
                                      <p:tavLst>
                                        <p:tav tm="0">
                                          <p:val>
                                            <p:strVal val="#ppt_x-.3"/>
                                          </p:val>
                                        </p:tav>
                                        <p:tav tm="50000">
                                          <p:val>
                                            <p:strVal val="#ppt_x"/>
                                          </p:val>
                                        </p:tav>
                                        <p:tav tm="100000">
                                          <p:val>
                                            <p:strVal val="#ppt_x"/>
                                          </p:val>
                                        </p:tav>
                                      </p:tavLst>
                                    </p:anim>
                                    <p:anim calcmode="lin" valueType="num">
                                      <p:cBhvr>
                                        <p:cTn id="82" dur="500" fill="hold"/>
                                        <p:tgtEl>
                                          <p:spTgt spid="3"/>
                                        </p:tgtEl>
                                        <p:attrNameLst>
                                          <p:attrName>ppt_y</p:attrName>
                                        </p:attrNameLst>
                                      </p:cBhvr>
                                      <p:tavLst>
                                        <p:tav tm="0">
                                          <p:val>
                                            <p:strVal val="#ppt_y"/>
                                          </p:val>
                                        </p:tav>
                                        <p:tav tm="100000">
                                          <p:val>
                                            <p:strVal val="#ppt_y"/>
                                          </p:val>
                                        </p:tav>
                                      </p:tavLst>
                                    </p:anim>
                                  </p:childTnLst>
                                </p:cTn>
                              </p:par>
                            </p:childTnLst>
                          </p:cTn>
                        </p:par>
                        <p:par>
                          <p:cTn id="83" fill="hold">
                            <p:stCondLst>
                              <p:cond delay="6500"/>
                            </p:stCondLst>
                            <p:childTnLst>
                              <p:par>
                                <p:cTn id="84" presetID="42" presetClass="entr" presetSubtype="0" fill="hold" grpId="0" nodeType="after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anim calcmode="lin" valueType="num">
                                      <p:cBhvr>
                                        <p:cTn id="87" dur="500" fill="hold"/>
                                        <p:tgtEl>
                                          <p:spTgt spid="10"/>
                                        </p:tgtEl>
                                        <p:attrNameLst>
                                          <p:attrName>ppt_x</p:attrName>
                                        </p:attrNameLst>
                                      </p:cBhvr>
                                      <p:tavLst>
                                        <p:tav tm="0">
                                          <p:val>
                                            <p:strVal val="#ppt_x"/>
                                          </p:val>
                                        </p:tav>
                                        <p:tav tm="100000">
                                          <p:val>
                                            <p:strVal val="#ppt_x"/>
                                          </p:val>
                                        </p:tav>
                                      </p:tavLst>
                                    </p:anim>
                                    <p:anim calcmode="lin" valueType="num">
                                      <p:cBhvr>
                                        <p:cTn id="8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p:bldP spid="27" grpId="0" bldLvl="0" animBg="1"/>
      <p:bldP spid="29" grpId="0"/>
      <p:bldP spid="29" grpId="1"/>
      <p:bldP spid="10" grpId="0"/>
      <p:bldP spid="14" grpId="0"/>
      <p:bldP spid="17" grpId="0"/>
      <p:bldP spid="18" grpId="0" animBg="1"/>
      <p:bldP spid="18" grpId="1" bldLvl="0" animBg="1"/>
      <p:bldP spid="19" grpId="0" animBg="1"/>
      <p:bldP spid="19" grpId="1"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5.3.1 </a:t>
            </a:r>
            <a:r>
              <a:rPr lang="zh-CN" altLang="en-US" sz="2000" b="1">
                <a:solidFill>
                  <a:srgbClr val="65AA81"/>
                </a:solidFill>
                <a:latin typeface="华文细黑" panose="02010600040101010101" charset="-122"/>
                <a:ea typeface="华文细黑" panose="02010600040101010101" charset="-122"/>
                <a:sym typeface="+mn-ea"/>
              </a:rPr>
              <a:t>创意手法一：视角的变换</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832610" y="1751330"/>
            <a:ext cx="4180205" cy="1938020"/>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《虫虫危机》</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《玩具总动员》</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《无敌破坏王》</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《借东西的小人阿莉埃蒂》</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9459" name="图片 1" descr="QQ图片20180517132659"/>
          <p:cNvPicPr>
            <a:picLocks noChangeAspect="1"/>
          </p:cNvPicPr>
          <p:nvPr/>
        </p:nvPicPr>
        <p:blipFill>
          <a:blip r:embed="rId2"/>
          <a:stretch>
            <a:fillRect/>
          </a:stretch>
        </p:blipFill>
        <p:spPr>
          <a:xfrm>
            <a:off x="5944553" y="1190625"/>
            <a:ext cx="1966912" cy="2498725"/>
          </a:xfrm>
          <a:prstGeom prst="rect">
            <a:avLst/>
          </a:prstGeom>
          <a:noFill/>
          <a:ln w="9525">
            <a:noFill/>
          </a:ln>
        </p:spPr>
      </p:pic>
      <p:pic>
        <p:nvPicPr>
          <p:cNvPr id="19460" name="图片 2" descr="QQ图片20180517132555"/>
          <p:cNvPicPr>
            <a:picLocks noChangeAspect="1"/>
          </p:cNvPicPr>
          <p:nvPr/>
        </p:nvPicPr>
        <p:blipFill>
          <a:blip r:embed="rId3"/>
          <a:stretch>
            <a:fillRect/>
          </a:stretch>
        </p:blipFill>
        <p:spPr>
          <a:xfrm>
            <a:off x="1755775" y="3919220"/>
            <a:ext cx="4036060" cy="2510155"/>
          </a:xfrm>
          <a:prstGeom prst="rect">
            <a:avLst/>
          </a:prstGeom>
          <a:noFill/>
          <a:ln w="9525">
            <a:noFill/>
          </a:ln>
        </p:spPr>
      </p:pic>
      <p:pic>
        <p:nvPicPr>
          <p:cNvPr id="19461" name="图片 4" descr="QQ图片20180517132823"/>
          <p:cNvPicPr>
            <a:picLocks noChangeAspect="1"/>
          </p:cNvPicPr>
          <p:nvPr/>
        </p:nvPicPr>
        <p:blipFill>
          <a:blip r:embed="rId4"/>
          <a:stretch>
            <a:fillRect/>
          </a:stretch>
        </p:blipFill>
        <p:spPr>
          <a:xfrm>
            <a:off x="8127365" y="1157605"/>
            <a:ext cx="2489200" cy="2499995"/>
          </a:xfrm>
          <a:prstGeom prst="rect">
            <a:avLst/>
          </a:prstGeom>
          <a:noFill/>
          <a:ln w="9525">
            <a:noFill/>
          </a:ln>
        </p:spPr>
      </p:pic>
      <p:pic>
        <p:nvPicPr>
          <p:cNvPr id="19462" name="图片 1" descr="QQ图片20180520085917"/>
          <p:cNvPicPr>
            <a:picLocks noChangeAspect="1"/>
          </p:cNvPicPr>
          <p:nvPr/>
        </p:nvPicPr>
        <p:blipFill>
          <a:blip r:embed="rId5"/>
          <a:stretch>
            <a:fillRect/>
          </a:stretch>
        </p:blipFill>
        <p:spPr>
          <a:xfrm>
            <a:off x="6012815" y="3919220"/>
            <a:ext cx="4603750" cy="2509838"/>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19459"/>
                                        </p:tgtEl>
                                        <p:attrNameLst>
                                          <p:attrName>style.visibility</p:attrName>
                                        </p:attrNameLst>
                                      </p:cBhvr>
                                      <p:to>
                                        <p:strVal val="visible"/>
                                      </p:to>
                                    </p:set>
                                    <p:animEffect transition="in" filter="checkerboard(across)">
                                      <p:cBhvr>
                                        <p:cTn id="27" dur="500"/>
                                        <p:tgtEl>
                                          <p:spTgt spid="19459"/>
                                        </p:tgtEl>
                                      </p:cBhvr>
                                    </p:animEffect>
                                  </p:childTnLst>
                                </p:cTn>
                              </p:par>
                            </p:childTnLst>
                          </p:cTn>
                        </p:par>
                        <p:par>
                          <p:cTn id="28" fill="hold">
                            <p:stCondLst>
                              <p:cond delay="2500"/>
                            </p:stCondLst>
                            <p:childTnLst>
                              <p:par>
                                <p:cTn id="29" presetID="5" presetClass="entr" presetSubtype="10" fill="hold" nodeType="afterEffect">
                                  <p:stCondLst>
                                    <p:cond delay="0"/>
                                  </p:stCondLst>
                                  <p:childTnLst>
                                    <p:set>
                                      <p:cBhvr>
                                        <p:cTn id="30" dur="1" fill="hold">
                                          <p:stCondLst>
                                            <p:cond delay="0"/>
                                          </p:stCondLst>
                                        </p:cTn>
                                        <p:tgtEl>
                                          <p:spTgt spid="19461"/>
                                        </p:tgtEl>
                                        <p:attrNameLst>
                                          <p:attrName>style.visibility</p:attrName>
                                        </p:attrNameLst>
                                      </p:cBhvr>
                                      <p:to>
                                        <p:strVal val="visible"/>
                                      </p:to>
                                    </p:set>
                                    <p:animEffect transition="in" filter="checkerboard(across)">
                                      <p:cBhvr>
                                        <p:cTn id="31" dur="500"/>
                                        <p:tgtEl>
                                          <p:spTgt spid="19461"/>
                                        </p:tgtEl>
                                      </p:cBhvr>
                                    </p:animEffect>
                                  </p:childTnLst>
                                </p:cTn>
                              </p:par>
                            </p:childTnLst>
                          </p:cTn>
                        </p:par>
                        <p:par>
                          <p:cTn id="32" fill="hold">
                            <p:stCondLst>
                              <p:cond delay="3000"/>
                            </p:stCondLst>
                            <p:childTnLst>
                              <p:par>
                                <p:cTn id="33" presetID="5" presetClass="entr" presetSubtype="10" fill="hold" nodeType="afterEffect">
                                  <p:stCondLst>
                                    <p:cond delay="0"/>
                                  </p:stCondLst>
                                  <p:childTnLst>
                                    <p:set>
                                      <p:cBhvr>
                                        <p:cTn id="34" dur="1" fill="hold">
                                          <p:stCondLst>
                                            <p:cond delay="0"/>
                                          </p:stCondLst>
                                        </p:cTn>
                                        <p:tgtEl>
                                          <p:spTgt spid="19460"/>
                                        </p:tgtEl>
                                        <p:attrNameLst>
                                          <p:attrName>style.visibility</p:attrName>
                                        </p:attrNameLst>
                                      </p:cBhvr>
                                      <p:to>
                                        <p:strVal val="visible"/>
                                      </p:to>
                                    </p:set>
                                    <p:animEffect transition="in" filter="checkerboard(across)">
                                      <p:cBhvr>
                                        <p:cTn id="35" dur="500"/>
                                        <p:tgtEl>
                                          <p:spTgt spid="19460"/>
                                        </p:tgtEl>
                                      </p:cBhvr>
                                    </p:animEffect>
                                  </p:childTnLst>
                                </p:cTn>
                              </p:par>
                            </p:childTnLst>
                          </p:cTn>
                        </p:par>
                        <p:par>
                          <p:cTn id="36" fill="hold">
                            <p:stCondLst>
                              <p:cond delay="3500"/>
                            </p:stCondLst>
                            <p:childTnLst>
                              <p:par>
                                <p:cTn id="37" presetID="5" presetClass="entr" presetSubtype="10" fill="hold" nodeType="afterEffect">
                                  <p:stCondLst>
                                    <p:cond delay="0"/>
                                  </p:stCondLst>
                                  <p:childTnLst>
                                    <p:set>
                                      <p:cBhvr>
                                        <p:cTn id="38" dur="1" fill="hold">
                                          <p:stCondLst>
                                            <p:cond delay="0"/>
                                          </p:stCondLst>
                                        </p:cTn>
                                        <p:tgtEl>
                                          <p:spTgt spid="19462"/>
                                        </p:tgtEl>
                                        <p:attrNameLst>
                                          <p:attrName>style.visibility</p:attrName>
                                        </p:attrNameLst>
                                      </p:cBhvr>
                                      <p:to>
                                        <p:strVal val="visible"/>
                                      </p:to>
                                    </p:set>
                                    <p:animEffect transition="in" filter="checkerboard(across)">
                                      <p:cBhvr>
                                        <p:cTn id="39"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5.3.2 </a:t>
            </a:r>
            <a:r>
              <a:rPr lang="zh-CN" altLang="en-US" sz="2000" b="1">
                <a:solidFill>
                  <a:srgbClr val="65AA81"/>
                </a:solidFill>
                <a:latin typeface="华文细黑" panose="02010600040101010101" charset="-122"/>
                <a:ea typeface="华文细黑" panose="02010600040101010101" charset="-122"/>
                <a:sym typeface="+mn-ea"/>
              </a:rPr>
              <a:t>创意手法二：离奇</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3685540" y="3401695"/>
            <a:ext cx="4180205" cy="460375"/>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情节不寻常，出人意料</a:t>
            </a:r>
            <a:endParaRPr lang="zh-CN" altLang="en-US" sz="24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5.3.2 </a:t>
            </a:r>
            <a:r>
              <a:rPr lang="zh-CN" altLang="en-US" sz="2000" b="1">
                <a:solidFill>
                  <a:srgbClr val="65AA81"/>
                </a:solidFill>
                <a:latin typeface="华文细黑" panose="02010600040101010101" charset="-122"/>
                <a:ea typeface="华文细黑" panose="02010600040101010101" charset="-122"/>
                <a:sym typeface="+mn-ea"/>
              </a:rPr>
              <a:t>创意手法二：离奇</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607820" y="1596390"/>
            <a:ext cx="4180205" cy="829945"/>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《特别快递》</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《baby weem》</a:t>
            </a:r>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21506" name="图片 1" descr="QQ图片20180520183313"/>
          <p:cNvPicPr>
            <a:picLocks noChangeAspect="1"/>
          </p:cNvPicPr>
          <p:nvPr/>
        </p:nvPicPr>
        <p:blipFill>
          <a:blip r:embed="rId2"/>
          <a:stretch>
            <a:fillRect/>
          </a:stretch>
        </p:blipFill>
        <p:spPr>
          <a:xfrm>
            <a:off x="6160135" y="2691765"/>
            <a:ext cx="5200015" cy="3574415"/>
          </a:xfrm>
          <a:prstGeom prst="rect">
            <a:avLst/>
          </a:prstGeom>
          <a:noFill/>
          <a:ln w="9525">
            <a:noFill/>
          </a:ln>
        </p:spPr>
      </p:pic>
      <p:pic>
        <p:nvPicPr>
          <p:cNvPr id="21507" name="图片 2" descr="QQ图片20180520183248"/>
          <p:cNvPicPr>
            <a:picLocks noChangeAspect="1"/>
          </p:cNvPicPr>
          <p:nvPr/>
        </p:nvPicPr>
        <p:blipFill>
          <a:blip r:embed="rId3"/>
          <a:stretch>
            <a:fillRect/>
          </a:stretch>
        </p:blipFill>
        <p:spPr>
          <a:xfrm>
            <a:off x="671830" y="2691765"/>
            <a:ext cx="5178425" cy="35744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8" presetClass="entr" presetSubtype="16" fill="hold" nodeType="afterEffect">
                                  <p:stCondLst>
                                    <p:cond delay="0"/>
                                  </p:stCondLst>
                                  <p:childTnLst>
                                    <p:set>
                                      <p:cBhvr>
                                        <p:cTn id="26" dur="500" fill="hold">
                                          <p:stCondLst>
                                            <p:cond delay="0"/>
                                          </p:stCondLst>
                                        </p:cTn>
                                        <p:tgtEl>
                                          <p:spTgt spid="21507"/>
                                        </p:tgtEl>
                                        <p:attrNameLst>
                                          <p:attrName>style.visibility</p:attrName>
                                        </p:attrNameLst>
                                      </p:cBhvr>
                                      <p:to>
                                        <p:strVal val="visible"/>
                                      </p:to>
                                    </p:set>
                                    <p:animEffect transition="in" filter="diamond(in)">
                                      <p:cBhvr>
                                        <p:cTn id="27" dur="500"/>
                                        <p:tgtEl>
                                          <p:spTgt spid="21507"/>
                                        </p:tgtEl>
                                      </p:cBhvr>
                                    </p:animEffect>
                                  </p:childTnLst>
                                </p:cTn>
                              </p:par>
                            </p:childTnLst>
                          </p:cTn>
                        </p:par>
                        <p:par>
                          <p:cTn id="28" fill="hold">
                            <p:stCondLst>
                              <p:cond delay="2500"/>
                            </p:stCondLst>
                            <p:childTnLst>
                              <p:par>
                                <p:cTn id="29" presetID="8" presetClass="entr" presetSubtype="16" fill="hold" nodeType="afterEffect">
                                  <p:stCondLst>
                                    <p:cond delay="0"/>
                                  </p:stCondLst>
                                  <p:childTnLst>
                                    <p:set>
                                      <p:cBhvr>
                                        <p:cTn id="30" dur="500" fill="hold">
                                          <p:stCondLst>
                                            <p:cond delay="0"/>
                                          </p:stCondLst>
                                        </p:cTn>
                                        <p:tgtEl>
                                          <p:spTgt spid="21506"/>
                                        </p:tgtEl>
                                        <p:attrNameLst>
                                          <p:attrName>style.visibility</p:attrName>
                                        </p:attrNameLst>
                                      </p:cBhvr>
                                      <p:to>
                                        <p:strVal val="visible"/>
                                      </p:to>
                                    </p:set>
                                    <p:animEffect transition="in" filter="diamond(in)">
                                      <p:cBhvr>
                                        <p:cTn id="31"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5.3.2 </a:t>
            </a:r>
            <a:r>
              <a:rPr lang="zh-CN" altLang="en-US" sz="2000" b="1">
                <a:solidFill>
                  <a:srgbClr val="65AA81"/>
                </a:solidFill>
                <a:latin typeface="华文细黑" panose="02010600040101010101" charset="-122"/>
                <a:ea typeface="华文细黑" panose="02010600040101010101" charset="-122"/>
                <a:sym typeface="+mn-ea"/>
              </a:rPr>
              <a:t>创意手法二：离奇</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316990" y="2935605"/>
            <a:ext cx="4180205" cy="1198880"/>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剧本创意：</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《月光下勾勒自己的女孩》</a:t>
            </a:r>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22531" name="图片 1" descr="QQ图片20180517132944"/>
          <p:cNvPicPr>
            <a:picLocks noChangeAspect="1"/>
          </p:cNvPicPr>
          <p:nvPr/>
        </p:nvPicPr>
        <p:blipFill>
          <a:blip r:embed="rId2"/>
          <a:stretch>
            <a:fillRect/>
          </a:stretch>
        </p:blipFill>
        <p:spPr>
          <a:xfrm>
            <a:off x="5619115" y="1209040"/>
            <a:ext cx="5046345" cy="50590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9" presetClass="entr" presetSubtype="0" fill="hold" nodeType="afterEffect">
                                  <p:stCondLst>
                                    <p:cond delay="0"/>
                                  </p:stCondLst>
                                  <p:childTnLst>
                                    <p:set>
                                      <p:cBhvr>
                                        <p:cTn id="26" dur="1000" fill="hold">
                                          <p:stCondLst>
                                            <p:cond delay="0"/>
                                          </p:stCondLst>
                                        </p:cTn>
                                        <p:tgtEl>
                                          <p:spTgt spid="22531"/>
                                        </p:tgtEl>
                                        <p:attrNameLst>
                                          <p:attrName>style.visibility</p:attrName>
                                        </p:attrNameLst>
                                      </p:cBhvr>
                                      <p:to>
                                        <p:strVal val="visible"/>
                                      </p:to>
                                    </p:set>
                                    <p:animEffect transition="in" filter="dissolve">
                                      <p:cBhvr>
                                        <p:cTn id="27" dur="10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5.3.3 </a:t>
            </a:r>
            <a:r>
              <a:rPr lang="zh-CN" altLang="en-US" sz="2000" b="1">
                <a:solidFill>
                  <a:srgbClr val="65AA81"/>
                </a:solidFill>
                <a:latin typeface="华文细黑" panose="02010600040101010101" charset="-122"/>
                <a:ea typeface="华文细黑" panose="02010600040101010101" charset="-122"/>
                <a:sym typeface="+mn-ea"/>
              </a:rPr>
              <a:t>创意手法三：误会</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316990" y="2935605"/>
            <a:ext cx="9100820" cy="829945"/>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误会是利用人物对客观事物的错误认知，或是人物处境、性格、气质的差异，造成的一种暂时的假象。</a:t>
            </a:r>
            <a:endParaRPr lang="zh-CN" altLang="en-US" sz="24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5.3.3 </a:t>
            </a:r>
            <a:r>
              <a:rPr lang="zh-CN" altLang="en-US" sz="2000" b="1">
                <a:solidFill>
                  <a:srgbClr val="65AA81"/>
                </a:solidFill>
                <a:latin typeface="华文细黑" panose="02010600040101010101" charset="-122"/>
                <a:ea typeface="华文细黑" panose="02010600040101010101" charset="-122"/>
                <a:sym typeface="+mn-ea"/>
              </a:rPr>
              <a:t>创意手法三：误会</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095500" y="1217930"/>
            <a:ext cx="9100820" cy="2306955"/>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举例：</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《小鸡快跑》    飞行</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《海底总动员》  牙医</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误会往往是由固定的认知和有所期待造成的</a:t>
            </a:r>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24579" name="图片 1" descr="QQ图片20180517125337"/>
          <p:cNvPicPr>
            <a:picLocks noChangeAspect="1"/>
          </p:cNvPicPr>
          <p:nvPr/>
        </p:nvPicPr>
        <p:blipFill>
          <a:blip r:embed="rId2"/>
          <a:stretch>
            <a:fillRect/>
          </a:stretch>
        </p:blipFill>
        <p:spPr>
          <a:xfrm>
            <a:off x="1189355" y="3785870"/>
            <a:ext cx="4000500" cy="2663190"/>
          </a:xfrm>
          <a:prstGeom prst="rect">
            <a:avLst/>
          </a:prstGeom>
          <a:noFill/>
          <a:ln w="9525">
            <a:noFill/>
          </a:ln>
        </p:spPr>
      </p:pic>
      <p:pic>
        <p:nvPicPr>
          <p:cNvPr id="24580" name="图片 3" descr="QQ图片20180517133253"/>
          <p:cNvPicPr>
            <a:picLocks noChangeAspect="1"/>
          </p:cNvPicPr>
          <p:nvPr/>
        </p:nvPicPr>
        <p:blipFill>
          <a:blip r:embed="rId3"/>
          <a:stretch>
            <a:fillRect/>
          </a:stretch>
        </p:blipFill>
        <p:spPr>
          <a:xfrm>
            <a:off x="5485765" y="3785235"/>
            <a:ext cx="5326063" cy="26638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21" presetClass="entr" presetSubtype="1" fill="hold" nodeType="afterEffect">
                                  <p:stCondLst>
                                    <p:cond delay="0"/>
                                  </p:stCondLst>
                                  <p:childTnLst>
                                    <p:set>
                                      <p:cBhvr>
                                        <p:cTn id="26" dur="500" fill="hold">
                                          <p:stCondLst>
                                            <p:cond delay="0"/>
                                          </p:stCondLst>
                                        </p:cTn>
                                        <p:tgtEl>
                                          <p:spTgt spid="24579"/>
                                        </p:tgtEl>
                                        <p:attrNameLst>
                                          <p:attrName>style.visibility</p:attrName>
                                        </p:attrNameLst>
                                      </p:cBhvr>
                                      <p:to>
                                        <p:strVal val="visible"/>
                                      </p:to>
                                    </p:set>
                                    <p:animEffect transition="in" filter="wheel(1)">
                                      <p:cBhvr>
                                        <p:cTn id="27" dur="500"/>
                                        <p:tgtEl>
                                          <p:spTgt spid="24579"/>
                                        </p:tgtEl>
                                      </p:cBhvr>
                                    </p:animEffect>
                                  </p:childTnLst>
                                </p:cTn>
                              </p:par>
                            </p:childTnLst>
                          </p:cTn>
                        </p:par>
                        <p:par>
                          <p:cTn id="28" fill="hold">
                            <p:stCondLst>
                              <p:cond delay="2500"/>
                            </p:stCondLst>
                            <p:childTnLst>
                              <p:par>
                                <p:cTn id="29" presetID="21" presetClass="entr" presetSubtype="1" fill="hold" nodeType="afterEffect">
                                  <p:stCondLst>
                                    <p:cond delay="0"/>
                                  </p:stCondLst>
                                  <p:childTnLst>
                                    <p:set>
                                      <p:cBhvr>
                                        <p:cTn id="30" dur="500" fill="hold">
                                          <p:stCondLst>
                                            <p:cond delay="0"/>
                                          </p:stCondLst>
                                        </p:cTn>
                                        <p:tgtEl>
                                          <p:spTgt spid="24580"/>
                                        </p:tgtEl>
                                        <p:attrNameLst>
                                          <p:attrName>style.visibility</p:attrName>
                                        </p:attrNameLst>
                                      </p:cBhvr>
                                      <p:to>
                                        <p:strVal val="visible"/>
                                      </p:to>
                                    </p:set>
                                    <p:animEffect transition="in" filter="wheel(1)">
                                      <p:cBhvr>
                                        <p:cTn id="31"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5.3.4 </a:t>
            </a:r>
            <a:r>
              <a:rPr lang="zh-CN" altLang="en-US" sz="2000" b="1">
                <a:solidFill>
                  <a:srgbClr val="65AA81"/>
                </a:solidFill>
                <a:latin typeface="华文细黑" panose="02010600040101010101" charset="-122"/>
                <a:ea typeface="华文细黑" panose="02010600040101010101" charset="-122"/>
                <a:sym typeface="+mn-ea"/>
              </a:rPr>
              <a:t>创意手法四：巧合</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110740" y="1669415"/>
            <a:ext cx="9100820" cy="460375"/>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例子： 《特别快递》妻子的部分</a:t>
            </a:r>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25603" name="图片 1" descr="QQ图片20180520183313"/>
          <p:cNvPicPr>
            <a:picLocks noChangeAspect="1"/>
          </p:cNvPicPr>
          <p:nvPr/>
        </p:nvPicPr>
        <p:blipFill>
          <a:blip r:embed="rId2"/>
          <a:stretch>
            <a:fillRect/>
          </a:stretch>
        </p:blipFill>
        <p:spPr>
          <a:xfrm>
            <a:off x="6223000" y="2630170"/>
            <a:ext cx="5245735" cy="3606165"/>
          </a:xfrm>
          <a:prstGeom prst="rect">
            <a:avLst/>
          </a:prstGeom>
          <a:noFill/>
          <a:ln w="9525">
            <a:noFill/>
          </a:ln>
        </p:spPr>
      </p:pic>
      <p:pic>
        <p:nvPicPr>
          <p:cNvPr id="25604" name="图片 2" descr="QQ图片20180520183248"/>
          <p:cNvPicPr>
            <a:picLocks noChangeAspect="1"/>
          </p:cNvPicPr>
          <p:nvPr/>
        </p:nvPicPr>
        <p:blipFill>
          <a:blip r:embed="rId3"/>
          <a:stretch>
            <a:fillRect/>
          </a:stretch>
        </p:blipFill>
        <p:spPr>
          <a:xfrm>
            <a:off x="702310" y="2630170"/>
            <a:ext cx="5224780" cy="36061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18" presetClass="entr" presetSubtype="3" fill="hold" nodeType="afterEffect">
                                  <p:stCondLst>
                                    <p:cond delay="0"/>
                                  </p:stCondLst>
                                  <p:childTnLst>
                                    <p:set>
                                      <p:cBhvr>
                                        <p:cTn id="26" dur="1" fill="hold">
                                          <p:stCondLst>
                                            <p:cond delay="0"/>
                                          </p:stCondLst>
                                        </p:cTn>
                                        <p:tgtEl>
                                          <p:spTgt spid="25604"/>
                                        </p:tgtEl>
                                        <p:attrNameLst>
                                          <p:attrName>style.visibility</p:attrName>
                                        </p:attrNameLst>
                                      </p:cBhvr>
                                      <p:to>
                                        <p:strVal val="visible"/>
                                      </p:to>
                                    </p:set>
                                    <p:animEffect transition="in" filter="strips(upRight)">
                                      <p:cBhvr>
                                        <p:cTn id="27" dur="500"/>
                                        <p:tgtEl>
                                          <p:spTgt spid="25604"/>
                                        </p:tgtEl>
                                      </p:cBhvr>
                                    </p:animEffect>
                                  </p:childTnLst>
                                </p:cTn>
                              </p:par>
                            </p:childTnLst>
                          </p:cTn>
                        </p:par>
                        <p:par>
                          <p:cTn id="28" fill="hold">
                            <p:stCondLst>
                              <p:cond delay="2500"/>
                            </p:stCondLst>
                            <p:childTnLst>
                              <p:par>
                                <p:cTn id="29" presetID="18" presetClass="entr" presetSubtype="3" fill="hold" nodeType="afterEffect">
                                  <p:stCondLst>
                                    <p:cond delay="0"/>
                                  </p:stCondLst>
                                  <p:childTnLst>
                                    <p:set>
                                      <p:cBhvr>
                                        <p:cTn id="30" dur="1" fill="hold">
                                          <p:stCondLst>
                                            <p:cond delay="0"/>
                                          </p:stCondLst>
                                        </p:cTn>
                                        <p:tgtEl>
                                          <p:spTgt spid="25603"/>
                                        </p:tgtEl>
                                        <p:attrNameLst>
                                          <p:attrName>style.visibility</p:attrName>
                                        </p:attrNameLst>
                                      </p:cBhvr>
                                      <p:to>
                                        <p:strVal val="visible"/>
                                      </p:to>
                                    </p:set>
                                    <p:animEffect transition="in" filter="strips(upRight)">
                                      <p:cBhvr>
                                        <p:cTn id="31"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5.3.4 </a:t>
            </a:r>
            <a:r>
              <a:rPr lang="zh-CN" altLang="en-US" sz="2000" b="1">
                <a:solidFill>
                  <a:srgbClr val="65AA81"/>
                </a:solidFill>
                <a:latin typeface="华文细黑" panose="02010600040101010101" charset="-122"/>
                <a:ea typeface="华文细黑" panose="02010600040101010101" charset="-122"/>
                <a:sym typeface="+mn-ea"/>
              </a:rPr>
              <a:t>创意手法四：巧合</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036320" y="1497965"/>
            <a:ext cx="9100820" cy="1568450"/>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有一些巧合是故意为之，在合理性和观众期望中取舍</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例子： 《小鸡快跑》   砍断绳子</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           《冰河世纪》 长毛象得救</a:t>
            </a:r>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4" name="图片 3" descr="MYSOA4}H)_WY[(1G)XSGKSD"/>
          <p:cNvPicPr>
            <a:picLocks noChangeAspect="1"/>
          </p:cNvPicPr>
          <p:nvPr/>
        </p:nvPicPr>
        <p:blipFill>
          <a:blip r:embed="rId2"/>
          <a:stretch>
            <a:fillRect/>
          </a:stretch>
        </p:blipFill>
        <p:spPr>
          <a:xfrm>
            <a:off x="5976620" y="3237230"/>
            <a:ext cx="5628640" cy="2992755"/>
          </a:xfrm>
          <a:prstGeom prst="rect">
            <a:avLst/>
          </a:prstGeom>
        </p:spPr>
      </p:pic>
      <p:pic>
        <p:nvPicPr>
          <p:cNvPr id="5" name="图片 4" descr="ZPSL7U)_``%0_4~BNX76UJG"/>
          <p:cNvPicPr>
            <a:picLocks noChangeAspect="1"/>
          </p:cNvPicPr>
          <p:nvPr/>
        </p:nvPicPr>
        <p:blipFill>
          <a:blip r:embed="rId3"/>
          <a:stretch>
            <a:fillRect/>
          </a:stretch>
        </p:blipFill>
        <p:spPr>
          <a:xfrm>
            <a:off x="538480" y="3237230"/>
            <a:ext cx="5303520" cy="2992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18" presetClass="entr" presetSubtype="1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downLeft)">
                                      <p:cBhvr>
                                        <p:cTn id="27" dur="500"/>
                                        <p:tgtEl>
                                          <p:spTgt spid="5"/>
                                        </p:tgtEl>
                                      </p:cBhvr>
                                    </p:animEffect>
                                  </p:childTnLst>
                                </p:cTn>
                              </p:par>
                            </p:childTnLst>
                          </p:cTn>
                        </p:par>
                        <p:par>
                          <p:cTn id="28" fill="hold">
                            <p:stCondLst>
                              <p:cond delay="2500"/>
                            </p:stCondLst>
                            <p:childTnLst>
                              <p:par>
                                <p:cTn id="29" presetID="18" presetClass="entr" presetSubtype="12"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strips(downLef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5.3.5 </a:t>
            </a:r>
            <a:r>
              <a:rPr lang="zh-CN" altLang="en-US" sz="2000" b="1">
                <a:solidFill>
                  <a:srgbClr val="65AA81"/>
                </a:solidFill>
                <a:latin typeface="华文细黑" panose="02010600040101010101" charset="-122"/>
                <a:ea typeface="华文细黑" panose="02010600040101010101" charset="-122"/>
                <a:sym typeface="+mn-ea"/>
              </a:rPr>
              <a:t>创意手法五：移植</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876425" y="2767965"/>
            <a:ext cx="9070340" cy="1322070"/>
          </a:xfrm>
          <a:prstGeom prst="rect">
            <a:avLst/>
          </a:prstGeom>
        </p:spPr>
        <p:txBody>
          <a:bodyPr wrap="square">
            <a:spAutoFit/>
          </a:bodyPr>
          <a:p>
            <a:pPr algn="l"/>
            <a:r>
              <a:rPr lang="en-US" altLang="zh-CN" sz="2000" b="1">
                <a:solidFill>
                  <a:srgbClr val="65AA81"/>
                </a:solidFill>
                <a:latin typeface="微软雅黑" panose="020B0503020204020204" charset="-122"/>
                <a:ea typeface="微软雅黑" panose="020B0503020204020204" charset="-122"/>
                <a:sym typeface="+mn-ea"/>
              </a:rPr>
              <a:t>       </a:t>
            </a:r>
            <a:r>
              <a:rPr lang="zh-CN" altLang="en-US" sz="2000" b="1">
                <a:solidFill>
                  <a:srgbClr val="65AA81"/>
                </a:solidFill>
                <a:latin typeface="微软雅黑" panose="020B0503020204020204" charset="-122"/>
                <a:ea typeface="微软雅黑" panose="020B0503020204020204" charset="-122"/>
                <a:sym typeface="+mn-ea"/>
              </a:rPr>
              <a:t>移植它本意是指将植物移动到其他的地点进行种植，后引申为将生命体或生命体的部分转移，将身体的某一部分，通过手术或者其他途径迁移到同一个体或另一个体的特定部位，并使其继续存活的方法。</a:t>
            </a:r>
            <a:endParaRPr lang="zh-CN" altLang="en-US" sz="2000" b="1">
              <a:solidFill>
                <a:srgbClr val="65AA81"/>
              </a:solidFill>
              <a:latin typeface="微软雅黑" panose="020B0503020204020204" charset="-122"/>
              <a:ea typeface="微软雅黑" panose="020B0503020204020204" charset="-122"/>
              <a:sym typeface="+mn-ea"/>
            </a:endParaRPr>
          </a:p>
          <a:p>
            <a:pPr algn="l"/>
            <a:endParaRPr lang="zh-CN" altLang="en-US" sz="20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5.3.5 </a:t>
            </a:r>
            <a:r>
              <a:rPr lang="zh-CN" altLang="en-US" sz="2000" b="1">
                <a:solidFill>
                  <a:srgbClr val="65AA81"/>
                </a:solidFill>
                <a:latin typeface="华文细黑" panose="02010600040101010101" charset="-122"/>
                <a:ea typeface="华文细黑" panose="02010600040101010101" charset="-122"/>
                <a:sym typeface="+mn-ea"/>
              </a:rPr>
              <a:t>创意手法五：移植</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499360" y="1499235"/>
            <a:ext cx="4180205" cy="1938020"/>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案例分析</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《七龙珠》对《西游记》</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人物的移植</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0243" name="图片 1" descr="QQ图片20180602133154"/>
          <p:cNvPicPr>
            <a:picLocks noChangeAspect="1"/>
          </p:cNvPicPr>
          <p:nvPr/>
        </p:nvPicPr>
        <p:blipFill>
          <a:blip r:embed="rId2"/>
          <a:stretch>
            <a:fillRect/>
          </a:stretch>
        </p:blipFill>
        <p:spPr>
          <a:xfrm>
            <a:off x="6707505" y="2771140"/>
            <a:ext cx="2552700" cy="3521710"/>
          </a:xfrm>
          <a:prstGeom prst="rect">
            <a:avLst/>
          </a:prstGeom>
          <a:noFill/>
          <a:ln w="9525">
            <a:noFill/>
          </a:ln>
        </p:spPr>
      </p:pic>
      <p:pic>
        <p:nvPicPr>
          <p:cNvPr id="10244" name="图片 2" descr="QQ图片20180602133052"/>
          <p:cNvPicPr>
            <a:picLocks noChangeAspect="1"/>
          </p:cNvPicPr>
          <p:nvPr/>
        </p:nvPicPr>
        <p:blipFill>
          <a:blip r:embed="rId3"/>
          <a:stretch>
            <a:fillRect/>
          </a:stretch>
        </p:blipFill>
        <p:spPr>
          <a:xfrm>
            <a:off x="2867660" y="3317240"/>
            <a:ext cx="3585210" cy="2973070"/>
          </a:xfrm>
          <a:prstGeom prst="rect">
            <a:avLst/>
          </a:prstGeom>
          <a:noFill/>
          <a:ln w="9525">
            <a:noFill/>
          </a:ln>
        </p:spPr>
      </p:pic>
      <p:pic>
        <p:nvPicPr>
          <p:cNvPr id="10245" name="图片 1" descr="QQ图片20180602153854"/>
          <p:cNvPicPr>
            <a:picLocks noChangeAspect="1"/>
          </p:cNvPicPr>
          <p:nvPr/>
        </p:nvPicPr>
        <p:blipFill>
          <a:blip r:embed="rId4"/>
          <a:stretch>
            <a:fillRect/>
          </a:stretch>
        </p:blipFill>
        <p:spPr>
          <a:xfrm>
            <a:off x="6707505" y="620713"/>
            <a:ext cx="2782888" cy="184626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10244"/>
                                        </p:tgtEl>
                                        <p:attrNameLst>
                                          <p:attrName>style.visibility</p:attrName>
                                        </p:attrNameLst>
                                      </p:cBhvr>
                                      <p:to>
                                        <p:strVal val="visible"/>
                                      </p:to>
                                    </p:set>
                                    <p:animEffect transition="in" filter="barn(inVertical)">
                                      <p:cBhvr>
                                        <p:cTn id="27" dur="500"/>
                                        <p:tgtEl>
                                          <p:spTgt spid="10244"/>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10245"/>
                                        </p:tgtEl>
                                        <p:attrNameLst>
                                          <p:attrName>style.visibility</p:attrName>
                                        </p:attrNameLst>
                                      </p:cBhvr>
                                      <p:to>
                                        <p:strVal val="visible"/>
                                      </p:to>
                                    </p:set>
                                    <p:animEffect transition="in" filter="barn(inVertical)">
                                      <p:cBhvr>
                                        <p:cTn id="31" dur="500"/>
                                        <p:tgtEl>
                                          <p:spTgt spid="10245"/>
                                        </p:tgtEl>
                                      </p:cBhvr>
                                    </p:animEffect>
                                  </p:childTnLst>
                                </p:cTn>
                              </p:par>
                            </p:childTnLst>
                          </p:cTn>
                        </p:par>
                        <p:par>
                          <p:cTn id="32" fill="hold">
                            <p:stCondLst>
                              <p:cond delay="3000"/>
                            </p:stCondLst>
                            <p:childTnLst>
                              <p:par>
                                <p:cTn id="33" presetID="16" presetClass="entr" presetSubtype="21" fill="hold" nodeType="afterEffect">
                                  <p:stCondLst>
                                    <p:cond delay="0"/>
                                  </p:stCondLst>
                                  <p:childTnLst>
                                    <p:set>
                                      <p:cBhvr>
                                        <p:cTn id="34" dur="1" fill="hold">
                                          <p:stCondLst>
                                            <p:cond delay="0"/>
                                          </p:stCondLst>
                                        </p:cTn>
                                        <p:tgtEl>
                                          <p:spTgt spid="10243"/>
                                        </p:tgtEl>
                                        <p:attrNameLst>
                                          <p:attrName>style.visibility</p:attrName>
                                        </p:attrNameLst>
                                      </p:cBhvr>
                                      <p:to>
                                        <p:strVal val="visible"/>
                                      </p:to>
                                    </p:set>
                                    <p:animEffect transition="in" filter="barn(inVertical)">
                                      <p:cBhvr>
                                        <p:cTn id="35"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44415" y="1076960"/>
            <a:ext cx="2469515" cy="2324735"/>
            <a:chOff x="7949" y="1421"/>
            <a:chExt cx="3256" cy="3065"/>
          </a:xfrm>
        </p:grpSpPr>
        <p:sp>
          <p:nvSpPr>
            <p:cNvPr id="5" name="椭圆 4"/>
            <p:cNvSpPr/>
            <p:nvPr/>
          </p:nvSpPr>
          <p:spPr>
            <a:xfrm>
              <a:off x="8210" y="1421"/>
              <a:ext cx="2777" cy="2777"/>
            </a:xfrm>
            <a:prstGeom prst="ellipse">
              <a:avLst/>
            </a:prstGeom>
            <a:solidFill>
              <a:srgbClr val="65AA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7949" y="2934"/>
              <a:ext cx="3256" cy="1552"/>
            </a:xfrm>
            <a:prstGeom prst="rect">
              <a:avLst/>
            </a:prstGeom>
          </p:spPr>
        </p:pic>
      </p:grpSp>
      <p:sp>
        <p:nvSpPr>
          <p:cNvPr id="8" name="文本框 7"/>
          <p:cNvSpPr txBox="1"/>
          <p:nvPr/>
        </p:nvSpPr>
        <p:spPr>
          <a:xfrm>
            <a:off x="5231130" y="1474470"/>
            <a:ext cx="1730375" cy="583565"/>
          </a:xfrm>
          <a:prstGeom prst="rect">
            <a:avLst/>
          </a:prstGeom>
          <a:noFill/>
        </p:spPr>
        <p:txBody>
          <a:bodyPr wrap="square" rtlCol="0">
            <a:spAutoFit/>
          </a:bodyPr>
          <a:lstStyle/>
          <a:p>
            <a:pPr algn="ctr"/>
            <a:r>
              <a:rPr lang="en-US" altLang="zh-CN" sz="3200">
                <a:solidFill>
                  <a:schemeClr val="bg1"/>
                </a:solidFill>
                <a:latin typeface="华文细黑" panose="02010600040101010101" charset="-122"/>
                <a:ea typeface="华文细黑" panose="02010600040101010101" charset="-122"/>
              </a:rPr>
              <a:t>5.1</a:t>
            </a:r>
            <a:endParaRPr lang="en-US" altLang="zh-CN" sz="320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3786505" y="4097655"/>
            <a:ext cx="4620895" cy="583565"/>
          </a:xfrm>
          <a:prstGeom prst="rect">
            <a:avLst/>
          </a:prstGeom>
          <a:noFill/>
        </p:spPr>
        <p:txBody>
          <a:bodyPr wrap="square" rtlCol="0">
            <a:spAutoFit/>
          </a:bodyPr>
          <a:lstStyle/>
          <a:p>
            <a:pPr algn="ctr" fontAlgn="auto">
              <a:lnSpc>
                <a:spcPct val="100000"/>
              </a:lnSpc>
            </a:pPr>
            <a:r>
              <a:rPr lang="en-US" altLang="zh-CN" sz="2800" b="1">
                <a:solidFill>
                  <a:srgbClr val="65AA81"/>
                </a:solidFill>
                <a:latin typeface="华文细黑" panose="02010600040101010101" charset="-122"/>
                <a:ea typeface="华文细黑" panose="02010600040101010101" charset="-122"/>
                <a:sym typeface="+mn-ea"/>
              </a:rPr>
              <a:t> </a:t>
            </a:r>
            <a:r>
              <a:rPr lang="zh-CN" altLang="en-US" sz="3200" b="1">
                <a:solidFill>
                  <a:srgbClr val="65AA81"/>
                </a:solidFill>
                <a:latin typeface="华文细黑" panose="02010600040101010101" charset="-122"/>
                <a:ea typeface="华文细黑" panose="02010600040101010101" charset="-122"/>
                <a:sym typeface="+mn-ea"/>
              </a:rPr>
              <a:t>主题</a:t>
            </a:r>
            <a:endParaRPr lang="zh-CN" altLang="en-US" sz="3200" b="1">
              <a:solidFill>
                <a:srgbClr val="65AA81"/>
              </a:solidFill>
              <a:latin typeface="华文细黑" panose="02010600040101010101" charset="-122"/>
              <a:ea typeface="华文细黑" panose="02010600040101010101"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par>
                          <p:cTn id="12" fill="hold">
                            <p:stCondLst>
                              <p:cond delay="1000"/>
                            </p:stCondLst>
                            <p:childTnLst>
                              <p:par>
                                <p:cTn id="13" presetID="47" presetClass="entr" presetSubtype="0" fill="hold" grpId="3"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5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11"/>
                                        </p:tgtEl>
                                        <p:attrNameLst>
                                          <p:attrName>fillcolor</p:attrName>
                                        </p:attrNameLst>
                                      </p:cBhvr>
                                      <p:tavLst>
                                        <p:tav tm="0">
                                          <p:val>
                                            <p:clrVal>
                                              <a:schemeClr val="accent2"/>
                                            </p:clrVal>
                                          </p:val>
                                        </p:tav>
                                        <p:tav tm="50000">
                                          <p:val>
                                            <p:clrVal>
                                              <a:schemeClr val="hlink"/>
                                            </p:clrVal>
                                          </p:val>
                                        </p:tav>
                                      </p:tavLst>
                                    </p:anim>
                                    <p:set>
                                      <p:cBhvr>
                                        <p:cTn id="23" dur="5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11" grpId="0"/>
      <p:bldP spid="2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5.3.5 </a:t>
            </a:r>
            <a:r>
              <a:rPr lang="zh-CN" altLang="en-US" sz="2000" b="1">
                <a:solidFill>
                  <a:srgbClr val="65AA81"/>
                </a:solidFill>
                <a:latin typeface="华文细黑" panose="02010600040101010101" charset="-122"/>
                <a:ea typeface="华文细黑" panose="02010600040101010101" charset="-122"/>
                <a:sym typeface="+mn-ea"/>
              </a:rPr>
              <a:t>创意手法五：移植</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498725" y="1195705"/>
            <a:ext cx="4965065" cy="1568450"/>
          </a:xfrm>
          <a:prstGeom prst="rect">
            <a:avLst/>
          </a:prstGeom>
        </p:spPr>
        <p:txBody>
          <a:bodyPr wrap="square">
            <a:spAutoFit/>
          </a:bodyPr>
          <a:p>
            <a:pPr algn="l"/>
            <a:r>
              <a:rPr lang="zh-CN" altLang="en-US" sz="2400" b="1">
                <a:solidFill>
                  <a:srgbClr val="65AA81"/>
                </a:solidFill>
                <a:latin typeface="微软雅黑" panose="020B0503020204020204" charset="-122"/>
                <a:ea typeface="微软雅黑" panose="020B0503020204020204" charset="-122"/>
                <a:sym typeface="+mn-ea"/>
              </a:rPr>
              <a:t>案例分析</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《海底总动员》对戒酒治疗的移植</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1267" name="图片 1" descr="QQ图片20180602135734"/>
          <p:cNvPicPr>
            <a:picLocks noChangeAspect="1"/>
          </p:cNvPicPr>
          <p:nvPr/>
        </p:nvPicPr>
        <p:blipFill>
          <a:blip r:embed="rId2"/>
          <a:stretch>
            <a:fillRect/>
          </a:stretch>
        </p:blipFill>
        <p:spPr>
          <a:xfrm>
            <a:off x="2727960" y="2654935"/>
            <a:ext cx="6172835" cy="35020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11267"/>
                                        </p:tgtEl>
                                        <p:attrNameLst>
                                          <p:attrName>style.visibility</p:attrName>
                                        </p:attrNameLst>
                                      </p:cBhvr>
                                      <p:to>
                                        <p:strVal val="visible"/>
                                      </p:to>
                                    </p:set>
                                    <p:animEffect transition="in" filter="checkerboard(across)">
                                      <p:cBhvr>
                                        <p:cTn id="2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5.3.5 </a:t>
            </a:r>
            <a:r>
              <a:rPr lang="zh-CN" altLang="en-US" sz="2000" b="1">
                <a:solidFill>
                  <a:srgbClr val="65AA81"/>
                </a:solidFill>
                <a:latin typeface="华文细黑" panose="02010600040101010101" charset="-122"/>
                <a:ea typeface="华文细黑" panose="02010600040101010101" charset="-122"/>
                <a:sym typeface="+mn-ea"/>
              </a:rPr>
              <a:t>创意手法五：移植</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697865" y="1424940"/>
            <a:ext cx="8763635" cy="1999615"/>
          </a:xfrm>
          <a:prstGeom prst="rect">
            <a:avLst/>
          </a:prstGeom>
        </p:spPr>
        <p:txBody>
          <a:bodyPr wrap="square">
            <a:spAutoFit/>
          </a:bodyPr>
          <a:p>
            <a:pPr algn="l"/>
            <a:r>
              <a:rPr lang="en-US" altLang="zh-CN" sz="2000" b="1">
                <a:solidFill>
                  <a:srgbClr val="65AA81"/>
                </a:solidFill>
                <a:latin typeface="微软雅黑" panose="020B0503020204020204" charset="-122"/>
                <a:ea typeface="微软雅黑" panose="020B0503020204020204" charset="-122"/>
                <a:sym typeface="+mn-ea"/>
              </a:rPr>
              <a:t> </a:t>
            </a:r>
            <a:r>
              <a:rPr lang="zh-CN" altLang="en-US" sz="2000" b="1">
                <a:solidFill>
                  <a:srgbClr val="65AA81"/>
                </a:solidFill>
                <a:latin typeface="微软雅黑" panose="020B0503020204020204" charset="-122"/>
                <a:ea typeface="微软雅黑" panose="020B0503020204020204" charset="-122"/>
                <a:sym typeface="+mn-ea"/>
              </a:rPr>
              <a:t>案例分析</a:t>
            </a:r>
            <a:endParaRPr lang="zh-CN" altLang="en-US" sz="2000" b="1">
              <a:solidFill>
                <a:srgbClr val="65AA81"/>
              </a:solidFill>
              <a:latin typeface="微软雅黑" panose="020B0503020204020204" charset="-122"/>
              <a:ea typeface="微软雅黑" panose="020B0503020204020204" charset="-122"/>
              <a:sym typeface="+mn-ea"/>
            </a:endParaRPr>
          </a:p>
          <a:p>
            <a:pPr algn="l"/>
            <a:endParaRPr lang="zh-CN" altLang="en-US" sz="2000" b="1">
              <a:solidFill>
                <a:srgbClr val="65AA81"/>
              </a:solidFill>
              <a:latin typeface="微软雅黑" panose="020B0503020204020204" charset="-122"/>
              <a:ea typeface="微软雅黑" panose="020B0503020204020204" charset="-122"/>
              <a:sym typeface="+mn-ea"/>
            </a:endParaRPr>
          </a:p>
          <a:p>
            <a:pPr algn="l"/>
            <a:r>
              <a:rPr lang="zh-CN" altLang="en-US" sz="2000" b="1">
                <a:solidFill>
                  <a:srgbClr val="65AA81"/>
                </a:solidFill>
                <a:latin typeface="微软雅黑" panose="020B0503020204020204" charset="-122"/>
                <a:ea typeface="微软雅黑" panose="020B0503020204020204" charset="-122"/>
                <a:sym typeface="+mn-ea"/>
              </a:rPr>
              <a:t>《怪兽大战外星人》总统段落</a:t>
            </a:r>
            <a:endParaRPr lang="zh-CN" altLang="en-US" sz="2000" b="1">
              <a:solidFill>
                <a:srgbClr val="65AA81"/>
              </a:solidFill>
              <a:latin typeface="微软雅黑" panose="020B0503020204020204" charset="-122"/>
              <a:ea typeface="微软雅黑" panose="020B0503020204020204" charset="-122"/>
              <a:sym typeface="+mn-ea"/>
            </a:endParaRPr>
          </a:p>
          <a:p>
            <a:pPr algn="l"/>
            <a:r>
              <a:rPr lang="zh-CN" altLang="en-US" sz="2000" b="1">
                <a:solidFill>
                  <a:srgbClr val="65AA81"/>
                </a:solidFill>
                <a:latin typeface="微软雅黑" panose="020B0503020204020204" charset="-122"/>
                <a:ea typeface="微软雅黑" panose="020B0503020204020204" charset="-122"/>
                <a:sym typeface="+mn-ea"/>
              </a:rPr>
              <a:t>《冰河世纪》“宝宝在哪里？在这里！”动作</a:t>
            </a:r>
            <a:endParaRPr lang="zh-CN" altLang="en-US" sz="2000" b="1">
              <a:solidFill>
                <a:srgbClr val="65AA81"/>
              </a:solidFill>
              <a:latin typeface="微软雅黑" panose="020B0503020204020204" charset="-122"/>
              <a:ea typeface="微软雅黑" panose="020B0503020204020204" charset="-122"/>
              <a:sym typeface="+mn-ea"/>
            </a:endParaRPr>
          </a:p>
          <a:p>
            <a:pPr algn="l"/>
            <a:r>
              <a:rPr lang="zh-CN" altLang="en-US" sz="2000" b="1">
                <a:solidFill>
                  <a:srgbClr val="65AA81"/>
                </a:solidFill>
                <a:latin typeface="微软雅黑" panose="020B0503020204020204" charset="-122"/>
                <a:ea typeface="微软雅黑" panose="020B0503020204020204" charset="-122"/>
                <a:sym typeface="+mn-ea"/>
              </a:rPr>
              <a:t>《every child》对歌剧的移植</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2291" name="图片 1" descr="QQ图片20180602140128"/>
          <p:cNvPicPr>
            <a:picLocks noChangeAspect="1"/>
          </p:cNvPicPr>
          <p:nvPr/>
        </p:nvPicPr>
        <p:blipFill>
          <a:blip r:embed="rId2"/>
          <a:stretch>
            <a:fillRect/>
          </a:stretch>
        </p:blipFill>
        <p:spPr>
          <a:xfrm>
            <a:off x="576580" y="3556635"/>
            <a:ext cx="6202045" cy="2626360"/>
          </a:xfrm>
          <a:prstGeom prst="rect">
            <a:avLst/>
          </a:prstGeom>
          <a:noFill/>
          <a:ln w="9525">
            <a:noFill/>
          </a:ln>
        </p:spPr>
      </p:pic>
      <p:pic>
        <p:nvPicPr>
          <p:cNvPr id="12292" name="图片 2" descr="QQ图片20180602142312"/>
          <p:cNvPicPr>
            <a:picLocks noChangeAspect="1"/>
          </p:cNvPicPr>
          <p:nvPr/>
        </p:nvPicPr>
        <p:blipFill>
          <a:blip r:embed="rId3"/>
          <a:stretch>
            <a:fillRect/>
          </a:stretch>
        </p:blipFill>
        <p:spPr>
          <a:xfrm>
            <a:off x="6958965" y="3556635"/>
            <a:ext cx="4646295" cy="2626995"/>
          </a:xfrm>
          <a:prstGeom prst="rect">
            <a:avLst/>
          </a:prstGeom>
          <a:noFill/>
          <a:ln w="9525">
            <a:noFill/>
          </a:ln>
        </p:spPr>
      </p:pic>
      <p:pic>
        <p:nvPicPr>
          <p:cNvPr id="4" name="图片 3" descr=")`JJG9JP(2$QA}`_XHP{8XF"/>
          <p:cNvPicPr>
            <a:picLocks noChangeAspect="1"/>
          </p:cNvPicPr>
          <p:nvPr/>
        </p:nvPicPr>
        <p:blipFill>
          <a:blip r:embed="rId4"/>
          <a:stretch>
            <a:fillRect/>
          </a:stretch>
        </p:blipFill>
        <p:spPr>
          <a:xfrm>
            <a:off x="6750050" y="621030"/>
            <a:ext cx="4855210" cy="2661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8" presetClass="entr" presetSubtype="16" fill="hold" nodeType="afterEffect">
                                  <p:stCondLst>
                                    <p:cond delay="0"/>
                                  </p:stCondLst>
                                  <p:childTnLst>
                                    <p:set>
                                      <p:cBhvr>
                                        <p:cTn id="26" dur="500" fill="hold">
                                          <p:stCondLst>
                                            <p:cond delay="0"/>
                                          </p:stCondLst>
                                        </p:cTn>
                                        <p:tgtEl>
                                          <p:spTgt spid="4"/>
                                        </p:tgtEl>
                                        <p:attrNameLst>
                                          <p:attrName>style.visibility</p:attrName>
                                        </p:attrNameLst>
                                      </p:cBhvr>
                                      <p:to>
                                        <p:strVal val="visible"/>
                                      </p:to>
                                    </p:set>
                                    <p:animEffect transition="in" filter="diamond(in)">
                                      <p:cBhvr>
                                        <p:cTn id="27" dur="500"/>
                                        <p:tgtEl>
                                          <p:spTgt spid="4"/>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12291"/>
                                        </p:tgtEl>
                                        <p:attrNameLst>
                                          <p:attrName>style.visibility</p:attrName>
                                        </p:attrNameLst>
                                      </p:cBhvr>
                                      <p:to>
                                        <p:strVal val="visible"/>
                                      </p:to>
                                    </p:set>
                                    <p:animEffect transition="in" filter="blinds(horizontal)">
                                      <p:cBhvr>
                                        <p:cTn id="31" dur="500"/>
                                        <p:tgtEl>
                                          <p:spTgt spid="12291"/>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12292"/>
                                        </p:tgtEl>
                                        <p:attrNameLst>
                                          <p:attrName>style.visibility</p:attrName>
                                        </p:attrNameLst>
                                      </p:cBhvr>
                                      <p:to>
                                        <p:strVal val="visible"/>
                                      </p:to>
                                    </p:set>
                                    <p:animEffect transition="in" filter="blinds(horizontal)">
                                      <p:cBhvr>
                                        <p:cTn id="35"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5.3.6 </a:t>
            </a:r>
            <a:r>
              <a:rPr lang="zh-CN" altLang="en-US" sz="2000" b="1">
                <a:solidFill>
                  <a:srgbClr val="65AA81"/>
                </a:solidFill>
                <a:latin typeface="华文细黑" panose="02010600040101010101" charset="-122"/>
                <a:ea typeface="华文细黑" panose="02010600040101010101" charset="-122"/>
                <a:sym typeface="+mn-ea"/>
              </a:rPr>
              <a:t>创意手法六：拼贴</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625600" y="2833370"/>
            <a:ext cx="8763635" cy="706755"/>
          </a:xfrm>
          <a:prstGeom prst="rect">
            <a:avLst/>
          </a:prstGeom>
        </p:spPr>
        <p:txBody>
          <a:bodyPr wrap="square">
            <a:spAutoFit/>
          </a:bodyPr>
          <a:p>
            <a:pPr algn="l"/>
            <a:r>
              <a:rPr lang="en-US" sz="2000" b="1">
                <a:solidFill>
                  <a:srgbClr val="65AA81"/>
                </a:solidFill>
                <a:latin typeface="微软雅黑" panose="020B0503020204020204" charset="-122"/>
                <a:ea typeface="微软雅黑" panose="020B0503020204020204" charset="-122"/>
                <a:sym typeface="+mn-ea"/>
              </a:rPr>
              <a:t>       </a:t>
            </a:r>
            <a:r>
              <a:rPr sz="2000" b="1">
                <a:solidFill>
                  <a:srgbClr val="65AA81"/>
                </a:solidFill>
                <a:latin typeface="微软雅黑" panose="020B0503020204020204" charset="-122"/>
                <a:ea typeface="微软雅黑" panose="020B0503020204020204" charset="-122"/>
                <a:sym typeface="+mn-ea"/>
              </a:rPr>
              <a:t>将不同风格的部分尽量巧妙的整合在一个段落、篇章或整个文本当中。使其呈现出与原有面貌大不相同的气质。</a:t>
            </a:r>
            <a:endParaRPr sz="20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5.3.6 </a:t>
            </a:r>
            <a:r>
              <a:rPr lang="zh-CN" altLang="en-US" sz="2000" b="1">
                <a:solidFill>
                  <a:srgbClr val="65AA81"/>
                </a:solidFill>
                <a:latin typeface="华文细黑" panose="02010600040101010101" charset="-122"/>
                <a:ea typeface="华文细黑" panose="02010600040101010101" charset="-122"/>
                <a:sym typeface="+mn-ea"/>
              </a:rPr>
              <a:t>创意手法六：拼贴</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415415" y="1424940"/>
            <a:ext cx="8763635" cy="1383665"/>
          </a:xfrm>
          <a:prstGeom prst="rect">
            <a:avLst/>
          </a:prstGeom>
        </p:spPr>
        <p:txBody>
          <a:bodyPr wrap="square">
            <a:spAutoFit/>
          </a:bodyPr>
          <a:p>
            <a:pPr algn="l"/>
            <a:r>
              <a:rPr lang="en-US" sz="2000" b="1">
                <a:solidFill>
                  <a:srgbClr val="65AA81"/>
                </a:solidFill>
                <a:latin typeface="微软雅黑" panose="020B0503020204020204" charset="-122"/>
                <a:ea typeface="微软雅黑" panose="020B0503020204020204" charset="-122"/>
                <a:sym typeface="+mn-ea"/>
              </a:rPr>
              <a:t> </a:t>
            </a:r>
            <a:r>
              <a:rPr sz="2000" b="1">
                <a:solidFill>
                  <a:srgbClr val="65AA81"/>
                </a:solidFill>
                <a:latin typeface="微软雅黑" panose="020B0503020204020204" charset="-122"/>
                <a:ea typeface="微软雅黑" panose="020B0503020204020204" charset="-122"/>
                <a:sym typeface="+mn-ea"/>
              </a:rPr>
              <a:t>案例分析</a:t>
            </a:r>
            <a:endParaRPr sz="2000"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r>
              <a:rPr sz="2000" b="1">
                <a:solidFill>
                  <a:srgbClr val="65AA81"/>
                </a:solidFill>
                <a:latin typeface="微软雅黑" panose="020B0503020204020204" charset="-122"/>
                <a:ea typeface="微软雅黑" panose="020B0503020204020204" charset="-122"/>
                <a:sym typeface="+mn-ea"/>
              </a:rPr>
              <a:t>《怪物史莱克》对童话故事的拼贴</a:t>
            </a:r>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4339" name="图片 1" descr="QQ图片20180602142545"/>
          <p:cNvPicPr>
            <a:picLocks noChangeAspect="1"/>
          </p:cNvPicPr>
          <p:nvPr/>
        </p:nvPicPr>
        <p:blipFill>
          <a:blip r:embed="rId2"/>
          <a:stretch>
            <a:fillRect/>
          </a:stretch>
        </p:blipFill>
        <p:spPr>
          <a:xfrm>
            <a:off x="6382385" y="2808605"/>
            <a:ext cx="4389755" cy="3303905"/>
          </a:xfrm>
          <a:prstGeom prst="rect">
            <a:avLst/>
          </a:prstGeom>
          <a:noFill/>
          <a:ln w="9525">
            <a:noFill/>
          </a:ln>
        </p:spPr>
      </p:pic>
      <p:pic>
        <p:nvPicPr>
          <p:cNvPr id="14340" name="图片 1" descr="QQ图片20180602154035"/>
          <p:cNvPicPr>
            <a:picLocks noChangeAspect="1"/>
          </p:cNvPicPr>
          <p:nvPr/>
        </p:nvPicPr>
        <p:blipFill>
          <a:blip r:embed="rId3"/>
          <a:stretch>
            <a:fillRect/>
          </a:stretch>
        </p:blipFill>
        <p:spPr>
          <a:xfrm>
            <a:off x="1282700" y="2808605"/>
            <a:ext cx="4903470" cy="33039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20" presetClass="entr" presetSubtype="0" fill="hold" nodeType="afterEffect">
                                  <p:stCondLst>
                                    <p:cond delay="0"/>
                                  </p:stCondLst>
                                  <p:childTnLst>
                                    <p:set>
                                      <p:cBhvr>
                                        <p:cTn id="26" dur="500" fill="hold">
                                          <p:stCondLst>
                                            <p:cond delay="0"/>
                                          </p:stCondLst>
                                        </p:cTn>
                                        <p:tgtEl>
                                          <p:spTgt spid="14340"/>
                                        </p:tgtEl>
                                        <p:attrNameLst>
                                          <p:attrName>style.visibility</p:attrName>
                                        </p:attrNameLst>
                                      </p:cBhvr>
                                      <p:to>
                                        <p:strVal val="visible"/>
                                      </p:to>
                                    </p:set>
                                    <p:animEffect transition="in" filter="wedge">
                                      <p:cBhvr>
                                        <p:cTn id="27" dur="500"/>
                                        <p:tgtEl>
                                          <p:spTgt spid="14340"/>
                                        </p:tgtEl>
                                      </p:cBhvr>
                                    </p:animEffect>
                                  </p:childTnLst>
                                </p:cTn>
                              </p:par>
                            </p:childTnLst>
                          </p:cTn>
                        </p:par>
                        <p:par>
                          <p:cTn id="28" fill="hold">
                            <p:stCondLst>
                              <p:cond delay="2500"/>
                            </p:stCondLst>
                            <p:childTnLst>
                              <p:par>
                                <p:cTn id="29" presetID="20" presetClass="entr" presetSubtype="0" fill="hold" nodeType="afterEffect">
                                  <p:stCondLst>
                                    <p:cond delay="0"/>
                                  </p:stCondLst>
                                  <p:childTnLst>
                                    <p:set>
                                      <p:cBhvr>
                                        <p:cTn id="30" dur="500" fill="hold">
                                          <p:stCondLst>
                                            <p:cond delay="0"/>
                                          </p:stCondLst>
                                        </p:cTn>
                                        <p:tgtEl>
                                          <p:spTgt spid="14339"/>
                                        </p:tgtEl>
                                        <p:attrNameLst>
                                          <p:attrName>style.visibility</p:attrName>
                                        </p:attrNameLst>
                                      </p:cBhvr>
                                      <p:to>
                                        <p:strVal val="visible"/>
                                      </p:to>
                                    </p:set>
                                    <p:animEffect transition="in" filter="wedge">
                                      <p:cBhvr>
                                        <p:cTn id="31"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5.3.6 </a:t>
            </a:r>
            <a:r>
              <a:rPr lang="zh-CN" altLang="en-US" sz="2000" b="1">
                <a:solidFill>
                  <a:srgbClr val="65AA81"/>
                </a:solidFill>
                <a:latin typeface="华文细黑" panose="02010600040101010101" charset="-122"/>
                <a:ea typeface="华文细黑" panose="02010600040101010101" charset="-122"/>
                <a:sym typeface="+mn-ea"/>
              </a:rPr>
              <a:t>创意手法六：拼贴</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415415" y="1424940"/>
            <a:ext cx="8763635" cy="1383665"/>
          </a:xfrm>
          <a:prstGeom prst="rect">
            <a:avLst/>
          </a:prstGeom>
        </p:spPr>
        <p:txBody>
          <a:bodyPr wrap="square">
            <a:spAutoFit/>
          </a:bodyPr>
          <a:p>
            <a:pPr algn="l"/>
            <a:r>
              <a:rPr lang="en-US" sz="2000" b="1">
                <a:solidFill>
                  <a:srgbClr val="65AA81"/>
                </a:solidFill>
                <a:latin typeface="微软雅黑" panose="020B0503020204020204" charset="-122"/>
                <a:ea typeface="微软雅黑" panose="020B0503020204020204" charset="-122"/>
                <a:sym typeface="+mn-ea"/>
              </a:rPr>
              <a:t> </a:t>
            </a:r>
            <a:r>
              <a:rPr sz="2000" b="1">
                <a:solidFill>
                  <a:srgbClr val="65AA81"/>
                </a:solidFill>
                <a:latin typeface="微软雅黑" panose="020B0503020204020204" charset="-122"/>
                <a:ea typeface="微软雅黑" panose="020B0503020204020204" charset="-122"/>
                <a:sym typeface="+mn-ea"/>
              </a:rPr>
              <a:t>案例分析</a:t>
            </a:r>
            <a:endParaRPr sz="2000"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r>
              <a:rPr sz="2000" b="1">
                <a:solidFill>
                  <a:srgbClr val="65AA81"/>
                </a:solidFill>
                <a:latin typeface="微软雅黑" panose="020B0503020204020204" charset="-122"/>
                <a:ea typeface="微软雅黑" panose="020B0503020204020204" charset="-122"/>
                <a:sym typeface="+mn-ea"/>
              </a:rPr>
              <a:t>《麦兜故事》对游戏等形式的拼贴</a:t>
            </a:r>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4" name="图片 3" descr="{VY`B7(XJ05EP84DVSLQ8B3"/>
          <p:cNvPicPr>
            <a:picLocks noChangeAspect="1"/>
          </p:cNvPicPr>
          <p:nvPr/>
        </p:nvPicPr>
        <p:blipFill>
          <a:blip r:embed="rId2"/>
          <a:stretch>
            <a:fillRect/>
          </a:stretch>
        </p:blipFill>
        <p:spPr>
          <a:xfrm>
            <a:off x="6286500" y="3021330"/>
            <a:ext cx="5467985" cy="2940050"/>
          </a:xfrm>
          <a:prstGeom prst="rect">
            <a:avLst/>
          </a:prstGeom>
        </p:spPr>
      </p:pic>
      <p:pic>
        <p:nvPicPr>
          <p:cNvPr id="5" name="图片 4" descr="8N[ACPBZ1)AOKG[RQTSN$QX"/>
          <p:cNvPicPr>
            <a:picLocks noChangeAspect="1"/>
          </p:cNvPicPr>
          <p:nvPr/>
        </p:nvPicPr>
        <p:blipFill>
          <a:blip r:embed="rId3"/>
          <a:stretch>
            <a:fillRect/>
          </a:stretch>
        </p:blipFill>
        <p:spPr>
          <a:xfrm>
            <a:off x="471170" y="3020695"/>
            <a:ext cx="5716270" cy="2940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5.3.7 </a:t>
            </a:r>
            <a:r>
              <a:rPr lang="zh-CN" altLang="en-US" sz="2000" b="1">
                <a:solidFill>
                  <a:srgbClr val="65AA81"/>
                </a:solidFill>
                <a:latin typeface="华文细黑" panose="02010600040101010101" charset="-122"/>
                <a:ea typeface="华文细黑" panose="02010600040101010101" charset="-122"/>
                <a:sym typeface="+mn-ea"/>
              </a:rPr>
              <a:t>创意手法七：戏说</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415415" y="1424940"/>
            <a:ext cx="8763635" cy="1383665"/>
          </a:xfrm>
          <a:prstGeom prst="rect">
            <a:avLst/>
          </a:prstGeom>
        </p:spPr>
        <p:txBody>
          <a:bodyPr wrap="square">
            <a:spAutoFit/>
          </a:bodyPr>
          <a:p>
            <a:pPr algn="l"/>
            <a:r>
              <a:rPr lang="en-US" sz="2000" b="1">
                <a:solidFill>
                  <a:srgbClr val="65AA81"/>
                </a:solidFill>
                <a:latin typeface="微软雅黑" panose="020B0503020204020204" charset="-122"/>
                <a:ea typeface="微软雅黑" panose="020B0503020204020204" charset="-122"/>
                <a:sym typeface="+mn-ea"/>
              </a:rPr>
              <a:t> </a:t>
            </a:r>
            <a:r>
              <a:rPr sz="2000" b="1">
                <a:solidFill>
                  <a:srgbClr val="65AA81"/>
                </a:solidFill>
                <a:latin typeface="微软雅黑" panose="020B0503020204020204" charset="-122"/>
                <a:ea typeface="微软雅黑" panose="020B0503020204020204" charset="-122"/>
                <a:sym typeface="+mn-ea"/>
              </a:rPr>
              <a:t>用荒诞的解释来演绎严肃的概念或题材</a:t>
            </a:r>
            <a:endParaRPr sz="2000"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r>
              <a:rPr sz="2000" b="1">
                <a:solidFill>
                  <a:srgbClr val="65AA81"/>
                </a:solidFill>
                <a:latin typeface="微软雅黑" panose="020B0503020204020204" charset="-122"/>
                <a:ea typeface="微软雅黑" panose="020B0503020204020204" charset="-122"/>
                <a:sym typeface="+mn-ea"/>
              </a:rPr>
              <a:t>《消失的松果》对大陆漂移学说的戏说</a:t>
            </a:r>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6387" name="图片 1" descr="QQ图片20180602150336"/>
          <p:cNvPicPr>
            <a:picLocks noChangeAspect="1"/>
          </p:cNvPicPr>
          <p:nvPr/>
        </p:nvPicPr>
        <p:blipFill>
          <a:blip r:embed="rId2"/>
          <a:stretch>
            <a:fillRect/>
          </a:stretch>
        </p:blipFill>
        <p:spPr>
          <a:xfrm>
            <a:off x="719455" y="2808605"/>
            <a:ext cx="5356860" cy="3023870"/>
          </a:xfrm>
          <a:prstGeom prst="rect">
            <a:avLst/>
          </a:prstGeom>
          <a:noFill/>
          <a:ln w="9525">
            <a:noFill/>
          </a:ln>
        </p:spPr>
      </p:pic>
      <p:pic>
        <p:nvPicPr>
          <p:cNvPr id="16388" name="图片 1" descr="QQ图片20180602153739"/>
          <p:cNvPicPr>
            <a:picLocks noChangeAspect="1"/>
          </p:cNvPicPr>
          <p:nvPr/>
        </p:nvPicPr>
        <p:blipFill>
          <a:blip r:embed="rId3"/>
          <a:stretch>
            <a:fillRect/>
          </a:stretch>
        </p:blipFill>
        <p:spPr>
          <a:xfrm>
            <a:off x="6253480" y="2808605"/>
            <a:ext cx="5317490" cy="30238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8" presetClass="entr" presetSubtype="16" fill="hold" nodeType="afterEffect">
                                  <p:stCondLst>
                                    <p:cond delay="0"/>
                                  </p:stCondLst>
                                  <p:childTnLst>
                                    <p:set>
                                      <p:cBhvr>
                                        <p:cTn id="26" dur="500" fill="hold">
                                          <p:stCondLst>
                                            <p:cond delay="0"/>
                                          </p:stCondLst>
                                        </p:cTn>
                                        <p:tgtEl>
                                          <p:spTgt spid="16387"/>
                                        </p:tgtEl>
                                        <p:attrNameLst>
                                          <p:attrName>style.visibility</p:attrName>
                                        </p:attrNameLst>
                                      </p:cBhvr>
                                      <p:to>
                                        <p:strVal val="visible"/>
                                      </p:to>
                                    </p:set>
                                    <p:animEffect transition="in" filter="diamond(in)">
                                      <p:cBhvr>
                                        <p:cTn id="27" dur="500"/>
                                        <p:tgtEl>
                                          <p:spTgt spid="16387"/>
                                        </p:tgtEl>
                                      </p:cBhvr>
                                    </p:animEffect>
                                  </p:childTnLst>
                                </p:cTn>
                              </p:par>
                            </p:childTnLst>
                          </p:cTn>
                        </p:par>
                        <p:par>
                          <p:cTn id="28" fill="hold">
                            <p:stCondLst>
                              <p:cond delay="2500"/>
                            </p:stCondLst>
                            <p:childTnLst>
                              <p:par>
                                <p:cTn id="29" presetID="8" presetClass="entr" presetSubtype="16" fill="hold" nodeType="afterEffect">
                                  <p:stCondLst>
                                    <p:cond delay="0"/>
                                  </p:stCondLst>
                                  <p:childTnLst>
                                    <p:set>
                                      <p:cBhvr>
                                        <p:cTn id="30" dur="500" fill="hold">
                                          <p:stCondLst>
                                            <p:cond delay="0"/>
                                          </p:stCondLst>
                                        </p:cTn>
                                        <p:tgtEl>
                                          <p:spTgt spid="16388"/>
                                        </p:tgtEl>
                                        <p:attrNameLst>
                                          <p:attrName>style.visibility</p:attrName>
                                        </p:attrNameLst>
                                      </p:cBhvr>
                                      <p:to>
                                        <p:strVal val="visible"/>
                                      </p:to>
                                    </p:set>
                                    <p:animEffect transition="in" filter="diamond(in)">
                                      <p:cBhvr>
                                        <p:cTn id="31"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5.3.7 </a:t>
            </a:r>
            <a:r>
              <a:rPr lang="zh-CN" altLang="en-US" sz="2000" b="1">
                <a:solidFill>
                  <a:srgbClr val="65AA81"/>
                </a:solidFill>
                <a:latin typeface="华文细黑" panose="02010600040101010101" charset="-122"/>
                <a:ea typeface="华文细黑" panose="02010600040101010101" charset="-122"/>
                <a:sym typeface="+mn-ea"/>
              </a:rPr>
              <a:t>创意手法七：戏说</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415415" y="1424940"/>
            <a:ext cx="8763635" cy="768350"/>
          </a:xfrm>
          <a:prstGeom prst="rect">
            <a:avLst/>
          </a:prstGeom>
        </p:spPr>
        <p:txBody>
          <a:bodyPr wrap="square">
            <a:spAutoFit/>
          </a:bodyPr>
          <a:p>
            <a:pPr algn="l"/>
            <a:r>
              <a:rPr lang="en-US" sz="2000" b="1">
                <a:solidFill>
                  <a:srgbClr val="65AA81"/>
                </a:solidFill>
                <a:latin typeface="微软雅黑" panose="020B0503020204020204" charset="-122"/>
                <a:ea typeface="微软雅黑" panose="020B0503020204020204" charset="-122"/>
                <a:sym typeface="+mn-ea"/>
              </a:rPr>
              <a:t> </a:t>
            </a:r>
            <a:r>
              <a:rPr sz="2000" b="1">
                <a:solidFill>
                  <a:srgbClr val="65AA81"/>
                </a:solidFill>
                <a:latin typeface="微软雅黑" panose="020B0503020204020204" charset="-122"/>
                <a:ea typeface="微软雅黑" panose="020B0503020204020204" charset="-122"/>
                <a:sym typeface="+mn-ea"/>
              </a:rPr>
              <a:t>《冰河世纪》对“豆豆鸟”灭绝原因的戏说</a:t>
            </a:r>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7411" name="图片 1" descr="QQ图片20180602144759"/>
          <p:cNvPicPr>
            <a:picLocks noChangeAspect="1"/>
          </p:cNvPicPr>
          <p:nvPr/>
        </p:nvPicPr>
        <p:blipFill>
          <a:blip r:embed="rId2"/>
          <a:stretch>
            <a:fillRect/>
          </a:stretch>
        </p:blipFill>
        <p:spPr>
          <a:xfrm>
            <a:off x="2055495" y="2073275"/>
            <a:ext cx="7717790" cy="4089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4" presetClass="entr" presetSubtype="16" fill="hold" nodeType="afterEffect">
                                  <p:stCondLst>
                                    <p:cond delay="0"/>
                                  </p:stCondLst>
                                  <p:childTnLst>
                                    <p:set>
                                      <p:cBhvr>
                                        <p:cTn id="26" dur="500" fill="hold">
                                          <p:stCondLst>
                                            <p:cond delay="0"/>
                                          </p:stCondLst>
                                        </p:cTn>
                                        <p:tgtEl>
                                          <p:spTgt spid="17411"/>
                                        </p:tgtEl>
                                        <p:attrNameLst>
                                          <p:attrName>style.visibility</p:attrName>
                                        </p:attrNameLst>
                                      </p:cBhvr>
                                      <p:to>
                                        <p:strVal val="visible"/>
                                      </p:to>
                                    </p:set>
                                    <p:animEffect transition="in" filter="box(in)">
                                      <p:cBhvr>
                                        <p:cTn id="2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5.3.8 </a:t>
            </a:r>
            <a:r>
              <a:rPr lang="zh-CN" altLang="en-US" sz="2000" b="1">
                <a:solidFill>
                  <a:srgbClr val="65AA81"/>
                </a:solidFill>
                <a:latin typeface="华文细黑" panose="02010600040101010101" charset="-122"/>
                <a:ea typeface="华文细黑" panose="02010600040101010101" charset="-122"/>
                <a:sym typeface="+mn-ea"/>
              </a:rPr>
              <a:t>创意手法八：抽象</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626995" y="2472690"/>
            <a:ext cx="8763635" cy="1691640"/>
          </a:xfrm>
          <a:prstGeom prst="rect">
            <a:avLst/>
          </a:prstGeom>
        </p:spPr>
        <p:txBody>
          <a:bodyPr wrap="square">
            <a:spAutoFit/>
          </a:bodyPr>
          <a:p>
            <a:pPr algn="l"/>
            <a:r>
              <a:rPr sz="2000" b="1">
                <a:solidFill>
                  <a:srgbClr val="65AA81"/>
                </a:solidFill>
                <a:latin typeface="微软雅黑" panose="020B0503020204020204" charset="-122"/>
                <a:ea typeface="微软雅黑" panose="020B0503020204020204" charset="-122"/>
                <a:sym typeface="+mn-ea"/>
              </a:rPr>
              <a:t>多出现于动画短片。</a:t>
            </a:r>
            <a:endParaRPr sz="2000"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r>
              <a:rPr sz="2000" b="1">
                <a:solidFill>
                  <a:srgbClr val="65AA81"/>
                </a:solidFill>
                <a:latin typeface="微软雅黑" panose="020B0503020204020204" charset="-122"/>
                <a:ea typeface="微软雅黑" panose="020B0503020204020204" charset="-122"/>
                <a:sym typeface="+mn-ea"/>
              </a:rPr>
              <a:t>用较为抽象的人物和故事情节来进行哲理的讲述。</a:t>
            </a:r>
            <a:endParaRPr sz="2000"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5.3.8 </a:t>
            </a:r>
            <a:r>
              <a:rPr lang="zh-CN" altLang="en-US" sz="2000" b="1">
                <a:solidFill>
                  <a:srgbClr val="65AA81"/>
                </a:solidFill>
                <a:latin typeface="华文细黑" panose="02010600040101010101" charset="-122"/>
                <a:ea typeface="华文细黑" panose="02010600040101010101" charset="-122"/>
                <a:sym typeface="+mn-ea"/>
              </a:rPr>
              <a:t>创意手法八：抽象</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048510" y="1019810"/>
            <a:ext cx="8763635" cy="1999615"/>
          </a:xfrm>
          <a:prstGeom prst="rect">
            <a:avLst/>
          </a:prstGeom>
        </p:spPr>
        <p:txBody>
          <a:bodyPr wrap="square">
            <a:spAutoFit/>
          </a:bodyPr>
          <a:p>
            <a:pPr algn="l"/>
            <a:endParaRPr sz="2000" b="1">
              <a:solidFill>
                <a:srgbClr val="65AA81"/>
              </a:solidFill>
              <a:latin typeface="微软雅黑" panose="020B0503020204020204" charset="-122"/>
              <a:ea typeface="微软雅黑" panose="020B0503020204020204" charset="-122"/>
              <a:sym typeface="+mn-ea"/>
            </a:endParaRPr>
          </a:p>
          <a:p>
            <a:pPr algn="l"/>
            <a:r>
              <a:rPr sz="2000" b="1">
                <a:solidFill>
                  <a:srgbClr val="65AA81"/>
                </a:solidFill>
                <a:latin typeface="微软雅黑" panose="020B0503020204020204" charset="-122"/>
                <a:ea typeface="微软雅黑" panose="020B0503020204020204" charset="-122"/>
                <a:sym typeface="+mn-ea"/>
              </a:rPr>
              <a:t>《三个和尚》</a:t>
            </a:r>
            <a:endParaRPr sz="2000"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r>
              <a:rPr sz="2000" b="1">
                <a:solidFill>
                  <a:srgbClr val="65AA81"/>
                </a:solidFill>
                <a:latin typeface="微软雅黑" panose="020B0503020204020204" charset="-122"/>
                <a:ea typeface="微软雅黑" panose="020B0503020204020204" charset="-122"/>
                <a:sym typeface="+mn-ea"/>
              </a:rPr>
              <a:t>  漫画的造型，简单的情节，体现哲理。</a:t>
            </a:r>
            <a:endParaRPr sz="2000"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19459" name="图片 1" descr="QQ图片20180602144901"/>
          <p:cNvPicPr>
            <a:picLocks noChangeAspect="1"/>
          </p:cNvPicPr>
          <p:nvPr/>
        </p:nvPicPr>
        <p:blipFill>
          <a:blip r:embed="rId2"/>
          <a:stretch>
            <a:fillRect/>
          </a:stretch>
        </p:blipFill>
        <p:spPr>
          <a:xfrm>
            <a:off x="6738303" y="2582228"/>
            <a:ext cx="4073525" cy="3597275"/>
          </a:xfrm>
          <a:prstGeom prst="rect">
            <a:avLst/>
          </a:prstGeom>
          <a:noFill/>
          <a:ln w="9525">
            <a:noFill/>
          </a:ln>
        </p:spPr>
      </p:pic>
      <p:pic>
        <p:nvPicPr>
          <p:cNvPr id="19460" name="图片 2" descr="QQ图片20180602145233"/>
          <p:cNvPicPr>
            <a:picLocks noChangeAspect="1"/>
          </p:cNvPicPr>
          <p:nvPr/>
        </p:nvPicPr>
        <p:blipFill>
          <a:blip r:embed="rId3"/>
          <a:stretch>
            <a:fillRect/>
          </a:stretch>
        </p:blipFill>
        <p:spPr>
          <a:xfrm>
            <a:off x="1596390" y="2582545"/>
            <a:ext cx="4742815" cy="35966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19460"/>
                                        </p:tgtEl>
                                        <p:attrNameLst>
                                          <p:attrName>style.visibility</p:attrName>
                                        </p:attrNameLst>
                                      </p:cBhvr>
                                      <p:to>
                                        <p:strVal val="visible"/>
                                      </p:to>
                                    </p:set>
                                    <p:animEffect transition="in" filter="barn(inVertical)">
                                      <p:cBhvr>
                                        <p:cTn id="27" dur="500"/>
                                        <p:tgtEl>
                                          <p:spTgt spid="19460"/>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19459"/>
                                        </p:tgtEl>
                                        <p:attrNameLst>
                                          <p:attrName>style.visibility</p:attrName>
                                        </p:attrNameLst>
                                      </p:cBhvr>
                                      <p:to>
                                        <p:strVal val="visible"/>
                                      </p:to>
                                    </p:set>
                                    <p:animEffect transition="in" filter="barn(inVertical)">
                                      <p:cBhvr>
                                        <p:cTn id="31"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5.3.8 </a:t>
            </a:r>
            <a:r>
              <a:rPr lang="zh-CN" altLang="en-US" sz="2000" b="1">
                <a:solidFill>
                  <a:srgbClr val="65AA81"/>
                </a:solidFill>
                <a:latin typeface="华文细黑" panose="02010600040101010101" charset="-122"/>
                <a:ea typeface="华文细黑" panose="02010600040101010101" charset="-122"/>
                <a:sym typeface="+mn-ea"/>
              </a:rPr>
              <a:t>创意手法八：抽象</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885315" y="1325245"/>
            <a:ext cx="8763635" cy="2153285"/>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     短片《平衡》</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设计了多个外形相同的个体站在一块悬浮的平台上，以这些个体抽象表达了社会个体，而以平台抽象的表达了整个人类社会，随着这些个体的移动，造成木板的平衡，来很好的表达出人类社会的存在与发展需要所有社会个体相互依赖与平衡这一深刻的道理。</a:t>
            </a:r>
            <a:endParaRPr sz="2000"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20483" name="图片 1" descr="QQ图片20180602150701"/>
          <p:cNvPicPr>
            <a:picLocks noChangeAspect="1"/>
          </p:cNvPicPr>
          <p:nvPr/>
        </p:nvPicPr>
        <p:blipFill>
          <a:blip r:embed="rId2"/>
          <a:stretch>
            <a:fillRect/>
          </a:stretch>
        </p:blipFill>
        <p:spPr>
          <a:xfrm>
            <a:off x="2522220" y="2936240"/>
            <a:ext cx="6917690" cy="34702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20483"/>
                                        </p:tgtEl>
                                        <p:attrNameLst>
                                          <p:attrName>style.visibility</p:attrName>
                                        </p:attrNameLst>
                                      </p:cBhvr>
                                      <p:to>
                                        <p:strVal val="visible"/>
                                      </p:to>
                                    </p:set>
                                    <p:animEffect transition="in" filter="blinds(horizontal)">
                                      <p:cBhvr>
                                        <p:cTn id="27"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5.1 </a:t>
            </a:r>
            <a:r>
              <a:rPr lang="zh-CN" altLang="en-US" sz="2000" b="1">
                <a:solidFill>
                  <a:srgbClr val="65AA81"/>
                </a:solidFill>
                <a:latin typeface="华文细黑" panose="02010600040101010101" charset="-122"/>
                <a:ea typeface="华文细黑" panose="02010600040101010101" charset="-122"/>
                <a:sym typeface="+mn-ea"/>
              </a:rPr>
              <a:t>主题</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796925" y="1863090"/>
            <a:ext cx="10598785" cy="4092575"/>
          </a:xfrm>
          <a:prstGeom prst="rect">
            <a:avLst/>
          </a:prstGeom>
        </p:spPr>
        <p:txBody>
          <a:bodyPr wrap="square">
            <a:spAutoFit/>
          </a:bodyPr>
          <a:lstStyle/>
          <a:p>
            <a:pPr algn="l"/>
            <a:r>
              <a:rPr lang="zh-CN" altLang="en-US" sz="3200" b="1">
                <a:solidFill>
                  <a:srgbClr val="65AA81"/>
                </a:solidFill>
                <a:latin typeface="微软雅黑" panose="020B0503020204020204" charset="-122"/>
                <a:ea typeface="微软雅黑" panose="020B0503020204020204" charset="-122"/>
                <a:sym typeface="+mn-ea"/>
              </a:rPr>
              <a:t>主题的概念</a:t>
            </a:r>
            <a:endParaRPr lang="zh-CN" altLang="en-US" sz="3200" b="1">
              <a:solidFill>
                <a:srgbClr val="65AA81"/>
              </a:solidFill>
              <a:latin typeface="微软雅黑" panose="020B0503020204020204" charset="-122"/>
              <a:ea typeface="微软雅黑" panose="020B0503020204020204" charset="-122"/>
              <a:sym typeface="+mn-ea"/>
            </a:endParaRPr>
          </a:p>
          <a:p>
            <a:pPr algn="l"/>
            <a:endParaRPr lang="zh-CN" altLang="en-US" sz="3200" b="1">
              <a:solidFill>
                <a:srgbClr val="65AA81"/>
              </a:solidFill>
              <a:latin typeface="微软雅黑" panose="020B0503020204020204" charset="-122"/>
              <a:ea typeface="微软雅黑" panose="020B0503020204020204" charset="-122"/>
              <a:sym typeface="+mn-ea"/>
            </a:endParaRPr>
          </a:p>
          <a:p>
            <a:pPr algn="l"/>
            <a:r>
              <a:rPr lang="zh-CN" altLang="en-US" sz="2800">
                <a:solidFill>
                  <a:srgbClr val="65AA81"/>
                </a:solidFill>
                <a:latin typeface="微软雅黑" panose="020B0503020204020204" charset="-122"/>
                <a:ea typeface="微软雅黑" panose="020B0503020204020204" charset="-122"/>
                <a:sym typeface="+mn-ea"/>
              </a:rPr>
              <a:t>       编剧和导演根据来自生活的直接经验或来自其他作品的间接经验在剧情中所表达的思想观念和意识形态。</a:t>
            </a:r>
            <a:endParaRPr lang="zh-CN" altLang="en-US" sz="2800">
              <a:solidFill>
                <a:srgbClr val="65AA81"/>
              </a:solidFill>
              <a:latin typeface="微软雅黑" panose="020B0503020204020204" charset="-122"/>
              <a:ea typeface="微软雅黑" panose="020B0503020204020204" charset="-122"/>
              <a:sym typeface="+mn-ea"/>
            </a:endParaRPr>
          </a:p>
          <a:p>
            <a:pPr algn="l"/>
            <a:endParaRPr lang="zh-CN" altLang="en-US" sz="2800">
              <a:solidFill>
                <a:srgbClr val="65AA81"/>
              </a:solidFill>
              <a:latin typeface="微软雅黑" panose="020B0503020204020204" charset="-122"/>
              <a:ea typeface="微软雅黑" panose="020B0503020204020204" charset="-122"/>
              <a:sym typeface="+mn-ea"/>
            </a:endParaRPr>
          </a:p>
          <a:p>
            <a:pPr algn="l"/>
            <a:r>
              <a:rPr lang="zh-CN" altLang="en-US" sz="2800">
                <a:solidFill>
                  <a:srgbClr val="65AA81"/>
                </a:solidFill>
                <a:latin typeface="微软雅黑" panose="020B0503020204020204" charset="-122"/>
                <a:ea typeface="微软雅黑" panose="020B0503020204020204" charset="-122"/>
                <a:sym typeface="+mn-ea"/>
              </a:rPr>
              <a:t>       在创作剧情之前应理清所要表达的观念和思想，根据要表达的观念和思想来确定事件、人物等内容。</a:t>
            </a:r>
            <a:endParaRPr lang="zh-CN" altLang="en-US" sz="2800">
              <a:solidFill>
                <a:srgbClr val="65AA81"/>
              </a:solidFill>
              <a:latin typeface="微软雅黑" panose="020B0503020204020204" charset="-122"/>
              <a:ea typeface="微软雅黑" panose="020B0503020204020204" charset="-122"/>
              <a:sym typeface="+mn-ea"/>
            </a:endParaRPr>
          </a:p>
          <a:p>
            <a:pPr algn="l"/>
            <a:endParaRPr lang="zh-CN" altLang="en-US" sz="2800">
              <a:solidFill>
                <a:srgbClr val="65AA81"/>
              </a:solidFill>
              <a:latin typeface="微软雅黑" panose="020B0503020204020204" charset="-122"/>
              <a:ea typeface="微软雅黑" panose="020B0503020204020204" charset="-122"/>
              <a:sym typeface="+mn-ea"/>
            </a:endParaRPr>
          </a:p>
          <a:p>
            <a:pPr algn="l"/>
            <a:r>
              <a:rPr lang="zh-CN" altLang="en-US" sz="2800">
                <a:solidFill>
                  <a:srgbClr val="65AA81"/>
                </a:solidFill>
                <a:latin typeface="微软雅黑" panose="020B0503020204020204" charset="-122"/>
                <a:ea typeface="微软雅黑" panose="020B0503020204020204" charset="-122"/>
                <a:sym typeface="+mn-ea"/>
              </a:rPr>
              <a:t>       当然也有在创作中逐渐清晰主题，并进行完善的。</a:t>
            </a:r>
            <a:endParaRPr lang="zh-CN" altLang="en-US" sz="2800">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5.3.8 </a:t>
            </a:r>
            <a:r>
              <a:rPr lang="zh-CN" altLang="en-US" sz="2000" b="1">
                <a:solidFill>
                  <a:srgbClr val="65AA81"/>
                </a:solidFill>
                <a:latin typeface="华文细黑" panose="02010600040101010101" charset="-122"/>
                <a:ea typeface="华文细黑" panose="02010600040101010101" charset="-122"/>
                <a:sym typeface="+mn-ea"/>
              </a:rPr>
              <a:t>创意手法八：抽象</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885315" y="1325245"/>
            <a:ext cx="8763635" cy="1599565"/>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短片《雇佣人生》           “我为人人，人人为我。”</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21507" name="图片 1" descr="QQ图片20180602151127"/>
          <p:cNvPicPr>
            <a:picLocks noChangeAspect="1"/>
          </p:cNvPicPr>
          <p:nvPr/>
        </p:nvPicPr>
        <p:blipFill>
          <a:blip r:embed="rId2"/>
          <a:stretch>
            <a:fillRect/>
          </a:stretch>
        </p:blipFill>
        <p:spPr>
          <a:xfrm>
            <a:off x="6167755" y="2517775"/>
            <a:ext cx="4774565" cy="3582035"/>
          </a:xfrm>
          <a:prstGeom prst="rect">
            <a:avLst/>
          </a:prstGeom>
          <a:noFill/>
          <a:ln w="9525">
            <a:noFill/>
          </a:ln>
        </p:spPr>
      </p:pic>
      <p:pic>
        <p:nvPicPr>
          <p:cNvPr id="21508" name="图片 2" descr="QQ图片20180602151110"/>
          <p:cNvPicPr>
            <a:picLocks noChangeAspect="1"/>
          </p:cNvPicPr>
          <p:nvPr/>
        </p:nvPicPr>
        <p:blipFill>
          <a:blip r:embed="rId3"/>
          <a:stretch>
            <a:fillRect/>
          </a:stretch>
        </p:blipFill>
        <p:spPr>
          <a:xfrm>
            <a:off x="1054735" y="2517775"/>
            <a:ext cx="4875530" cy="36023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1508"/>
                                        </p:tgtEl>
                                        <p:attrNameLst>
                                          <p:attrName>style.visibility</p:attrName>
                                        </p:attrNameLst>
                                      </p:cBhvr>
                                      <p:to>
                                        <p:strVal val="visible"/>
                                      </p:to>
                                    </p:set>
                                    <p:animEffect transition="in" filter="wipe(left)">
                                      <p:cBhvr>
                                        <p:cTn id="27" dur="500"/>
                                        <p:tgtEl>
                                          <p:spTgt spid="21508"/>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1507"/>
                                        </p:tgtEl>
                                        <p:attrNameLst>
                                          <p:attrName>style.visibility</p:attrName>
                                        </p:attrNameLst>
                                      </p:cBhvr>
                                      <p:to>
                                        <p:strVal val="visible"/>
                                      </p:to>
                                    </p:set>
                                    <p:animEffect transition="in" filter="wipe(left)">
                                      <p:cBhvr>
                                        <p:cTn id="31"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5.3.8 </a:t>
            </a:r>
            <a:r>
              <a:rPr lang="zh-CN" altLang="en-US" sz="2000" b="1">
                <a:solidFill>
                  <a:srgbClr val="65AA81"/>
                </a:solidFill>
                <a:latin typeface="华文细黑" panose="02010600040101010101" charset="-122"/>
                <a:ea typeface="华文细黑" panose="02010600040101010101" charset="-122"/>
                <a:sym typeface="+mn-ea"/>
              </a:rPr>
              <a:t>创意手法八：抽象</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896110" y="1772920"/>
            <a:ext cx="8763635" cy="2153285"/>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短片《父与女》</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通过简洁的色调，轮廓性质的形体塑造，表现了共性特质的父女亲情。</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22531" name="图片 1" descr="QQ图片20180602151350"/>
          <p:cNvPicPr>
            <a:picLocks noChangeAspect="1"/>
          </p:cNvPicPr>
          <p:nvPr/>
        </p:nvPicPr>
        <p:blipFill>
          <a:blip r:embed="rId2"/>
          <a:stretch>
            <a:fillRect/>
          </a:stretch>
        </p:blipFill>
        <p:spPr>
          <a:xfrm>
            <a:off x="6852603" y="742950"/>
            <a:ext cx="3417887" cy="1895475"/>
          </a:xfrm>
          <a:prstGeom prst="rect">
            <a:avLst/>
          </a:prstGeom>
          <a:noFill/>
          <a:ln w="9525">
            <a:noFill/>
          </a:ln>
        </p:spPr>
      </p:pic>
      <p:pic>
        <p:nvPicPr>
          <p:cNvPr id="22532" name="图片 2" descr="QQ图片20180602151324"/>
          <p:cNvPicPr>
            <a:picLocks noChangeAspect="1"/>
          </p:cNvPicPr>
          <p:nvPr/>
        </p:nvPicPr>
        <p:blipFill>
          <a:blip r:embed="rId3"/>
          <a:stretch>
            <a:fillRect/>
          </a:stretch>
        </p:blipFill>
        <p:spPr>
          <a:xfrm>
            <a:off x="2044065" y="3478530"/>
            <a:ext cx="3516630" cy="2663825"/>
          </a:xfrm>
          <a:prstGeom prst="rect">
            <a:avLst/>
          </a:prstGeom>
          <a:noFill/>
          <a:ln w="9525">
            <a:noFill/>
          </a:ln>
        </p:spPr>
      </p:pic>
      <p:pic>
        <p:nvPicPr>
          <p:cNvPr id="22533" name="图片 3" descr="QQ图片20180602151302"/>
          <p:cNvPicPr>
            <a:picLocks noChangeAspect="1"/>
          </p:cNvPicPr>
          <p:nvPr/>
        </p:nvPicPr>
        <p:blipFill>
          <a:blip r:embed="rId4"/>
          <a:stretch>
            <a:fillRect/>
          </a:stretch>
        </p:blipFill>
        <p:spPr>
          <a:xfrm>
            <a:off x="5772785" y="3478530"/>
            <a:ext cx="4902200" cy="26644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22531"/>
                                        </p:tgtEl>
                                        <p:attrNameLst>
                                          <p:attrName>style.visibility</p:attrName>
                                        </p:attrNameLst>
                                      </p:cBhvr>
                                      <p:to>
                                        <p:strVal val="visible"/>
                                      </p:to>
                                    </p:set>
                                    <p:animEffect transition="in" filter="dissolve">
                                      <p:cBhvr>
                                        <p:cTn id="27" dur="500"/>
                                        <p:tgtEl>
                                          <p:spTgt spid="22531"/>
                                        </p:tgtEl>
                                      </p:cBhvr>
                                    </p:animEffect>
                                  </p:childTnLst>
                                </p:cTn>
                              </p:par>
                            </p:childTnLst>
                          </p:cTn>
                        </p:par>
                        <p:par>
                          <p:cTn id="28" fill="hold">
                            <p:stCondLst>
                              <p:cond delay="2500"/>
                            </p:stCondLst>
                            <p:childTnLst>
                              <p:par>
                                <p:cTn id="29" presetID="9" presetClass="entr" presetSubtype="0" fill="hold" nodeType="afterEffect">
                                  <p:stCondLst>
                                    <p:cond delay="0"/>
                                  </p:stCondLst>
                                  <p:childTnLst>
                                    <p:set>
                                      <p:cBhvr>
                                        <p:cTn id="30" dur="1" fill="hold">
                                          <p:stCondLst>
                                            <p:cond delay="0"/>
                                          </p:stCondLst>
                                        </p:cTn>
                                        <p:tgtEl>
                                          <p:spTgt spid="22532"/>
                                        </p:tgtEl>
                                        <p:attrNameLst>
                                          <p:attrName>style.visibility</p:attrName>
                                        </p:attrNameLst>
                                      </p:cBhvr>
                                      <p:to>
                                        <p:strVal val="visible"/>
                                      </p:to>
                                    </p:set>
                                    <p:animEffect transition="in" filter="dissolve">
                                      <p:cBhvr>
                                        <p:cTn id="31" dur="500"/>
                                        <p:tgtEl>
                                          <p:spTgt spid="22532"/>
                                        </p:tgtEl>
                                      </p:cBhvr>
                                    </p:animEffect>
                                  </p:childTnLst>
                                </p:cTn>
                              </p:par>
                            </p:childTnLst>
                          </p:cTn>
                        </p:par>
                        <p:par>
                          <p:cTn id="32" fill="hold">
                            <p:stCondLst>
                              <p:cond delay="3000"/>
                            </p:stCondLst>
                            <p:childTnLst>
                              <p:par>
                                <p:cTn id="33" presetID="9" presetClass="entr" presetSubtype="0" fill="hold" nodeType="afterEffect">
                                  <p:stCondLst>
                                    <p:cond delay="0"/>
                                  </p:stCondLst>
                                  <p:childTnLst>
                                    <p:set>
                                      <p:cBhvr>
                                        <p:cTn id="34" dur="1" fill="hold">
                                          <p:stCondLst>
                                            <p:cond delay="0"/>
                                          </p:stCondLst>
                                        </p:cTn>
                                        <p:tgtEl>
                                          <p:spTgt spid="22533"/>
                                        </p:tgtEl>
                                        <p:attrNameLst>
                                          <p:attrName>style.visibility</p:attrName>
                                        </p:attrNameLst>
                                      </p:cBhvr>
                                      <p:to>
                                        <p:strVal val="visible"/>
                                      </p:to>
                                    </p:set>
                                    <p:animEffect transition="in" filter="dissolve">
                                      <p:cBhvr>
                                        <p:cTn id="35" dur="5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pic>
        <p:nvPicPr>
          <p:cNvPr id="23555" name="图片 1" descr="QQ图片20180602151918"/>
          <p:cNvPicPr>
            <a:picLocks noChangeAspect="1"/>
          </p:cNvPicPr>
          <p:nvPr/>
        </p:nvPicPr>
        <p:blipFill>
          <a:blip r:embed="rId2"/>
          <a:stretch>
            <a:fillRect/>
          </a:stretch>
        </p:blipFill>
        <p:spPr>
          <a:xfrm>
            <a:off x="598170" y="2141855"/>
            <a:ext cx="5068570" cy="3090545"/>
          </a:xfrm>
          <a:prstGeom prst="rect">
            <a:avLst/>
          </a:prstGeom>
          <a:noFill/>
          <a:ln w="9525">
            <a:noFill/>
          </a:ln>
        </p:spPr>
      </p:pic>
      <p:pic>
        <p:nvPicPr>
          <p:cNvPr id="23556" name="图片 2" descr="QQ图片20180602151857"/>
          <p:cNvPicPr>
            <a:picLocks noChangeAspect="1"/>
          </p:cNvPicPr>
          <p:nvPr/>
        </p:nvPicPr>
        <p:blipFill>
          <a:blip r:embed="rId3"/>
          <a:stretch>
            <a:fillRect/>
          </a:stretch>
        </p:blipFill>
        <p:spPr>
          <a:xfrm>
            <a:off x="5896610" y="2141855"/>
            <a:ext cx="5532120" cy="30905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3555"/>
                                        </p:tgtEl>
                                        <p:attrNameLst>
                                          <p:attrName>style.visibility</p:attrName>
                                        </p:attrNameLst>
                                      </p:cBhvr>
                                      <p:to>
                                        <p:strVal val="visible"/>
                                      </p:to>
                                    </p:set>
                                    <p:animEffect transition="in" filter="wipe(left)">
                                      <p:cBhvr>
                                        <p:cTn id="22" dur="500"/>
                                        <p:tgtEl>
                                          <p:spTgt spid="23555"/>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3556"/>
                                        </p:tgtEl>
                                        <p:attrNameLst>
                                          <p:attrName>style.visibility</p:attrName>
                                        </p:attrNameLst>
                                      </p:cBhvr>
                                      <p:to>
                                        <p:strVal val="visible"/>
                                      </p:to>
                                    </p:set>
                                    <p:animEffect transition="in" filter="wipe(left)">
                                      <p:cBhvr>
                                        <p:cTn id="26"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11400" y="1936750"/>
            <a:ext cx="8763635" cy="2614930"/>
          </a:xfrm>
          <a:prstGeom prst="rect">
            <a:avLst/>
          </a:prstGeom>
        </p:spPr>
        <p:txBody>
          <a:bodyPr wrap="square">
            <a:spAutoFit/>
          </a:bodyPr>
          <a:p>
            <a:pPr algn="l"/>
            <a:r>
              <a:rPr sz="2400" b="1">
                <a:solidFill>
                  <a:srgbClr val="65AA81"/>
                </a:solidFill>
                <a:latin typeface="微软雅黑" panose="020B0503020204020204" charset="-122"/>
                <a:ea typeface="微软雅黑" panose="020B0503020204020204" charset="-122"/>
                <a:sym typeface="+mn-ea"/>
              </a:rPr>
              <a:t>一   从现实出发，在一些特殊地点发生故事</a:t>
            </a:r>
            <a:endParaRPr sz="2400" b="1">
              <a:solidFill>
                <a:srgbClr val="65AA81"/>
              </a:solidFill>
              <a:latin typeface="微软雅黑" panose="020B0503020204020204" charset="-122"/>
              <a:ea typeface="微软雅黑" panose="020B0503020204020204" charset="-122"/>
              <a:sym typeface="+mn-ea"/>
            </a:endParaRPr>
          </a:p>
          <a:p>
            <a:pPr algn="l"/>
            <a:endParaRPr sz="2400">
              <a:solidFill>
                <a:srgbClr val="65AA81"/>
              </a:solidFill>
              <a:latin typeface="微软雅黑" panose="020B0503020204020204" charset="-122"/>
              <a:ea typeface="微软雅黑" panose="020B0503020204020204" charset="-122"/>
              <a:sym typeface="+mn-ea"/>
            </a:endParaRPr>
          </a:p>
          <a:p>
            <a:pPr algn="l"/>
            <a:r>
              <a:rPr sz="2400">
                <a:solidFill>
                  <a:srgbClr val="65AA81"/>
                </a:solidFill>
                <a:latin typeface="微软雅黑" panose="020B0503020204020204" charset="-122"/>
                <a:ea typeface="微软雅黑" panose="020B0503020204020204" charset="-122"/>
                <a:sym typeface="+mn-ea"/>
              </a:rPr>
              <a:t>现实场景道具制作情节</a:t>
            </a:r>
            <a:endParaRPr sz="2400">
              <a:solidFill>
                <a:srgbClr val="65AA81"/>
              </a:solidFill>
              <a:latin typeface="微软雅黑" panose="020B0503020204020204" charset="-122"/>
              <a:ea typeface="微软雅黑" panose="020B0503020204020204" charset="-122"/>
              <a:sym typeface="+mn-ea"/>
            </a:endParaRPr>
          </a:p>
          <a:p>
            <a:pPr algn="l"/>
            <a:endParaRPr sz="2400">
              <a:solidFill>
                <a:srgbClr val="65AA81"/>
              </a:solidFill>
              <a:latin typeface="微软雅黑" panose="020B0503020204020204" charset="-122"/>
              <a:ea typeface="微软雅黑" panose="020B0503020204020204" charset="-122"/>
              <a:sym typeface="+mn-ea"/>
            </a:endParaRPr>
          </a:p>
          <a:p>
            <a:pPr algn="l"/>
            <a:r>
              <a:rPr sz="2400">
                <a:solidFill>
                  <a:srgbClr val="65AA81"/>
                </a:solidFill>
                <a:latin typeface="微软雅黑" panose="020B0503020204020204" charset="-122"/>
                <a:ea typeface="微软雅黑" panose="020B0503020204020204" charset="-122"/>
                <a:sym typeface="+mn-ea"/>
              </a:rPr>
              <a:t>利用角色和场景的比例制作戏剧效果</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32990" y="1019810"/>
            <a:ext cx="8763635" cy="2430145"/>
          </a:xfrm>
          <a:prstGeom prst="rect">
            <a:avLst/>
          </a:prstGeom>
        </p:spPr>
        <p:txBody>
          <a:bodyPr wrap="square">
            <a:spAutoFit/>
          </a:bodyPr>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案例分析</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《小鸡快跑》馅饼机器</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利用角色和场景的比例制作出戏剧效果</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25603" name="图片 1" descr="QQ图片20180602152509"/>
          <p:cNvPicPr>
            <a:picLocks noChangeAspect="1"/>
          </p:cNvPicPr>
          <p:nvPr/>
        </p:nvPicPr>
        <p:blipFill>
          <a:blip r:embed="rId2"/>
          <a:stretch>
            <a:fillRect/>
          </a:stretch>
        </p:blipFill>
        <p:spPr>
          <a:xfrm>
            <a:off x="2608580" y="2898140"/>
            <a:ext cx="6268720" cy="35337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8" presetClass="entr" presetSubtype="16" fill="hold" nodeType="afterEffect">
                                  <p:stCondLst>
                                    <p:cond delay="0"/>
                                  </p:stCondLst>
                                  <p:childTnLst>
                                    <p:set>
                                      <p:cBhvr>
                                        <p:cTn id="26" dur="500" fill="hold">
                                          <p:stCondLst>
                                            <p:cond delay="0"/>
                                          </p:stCondLst>
                                        </p:cTn>
                                        <p:tgtEl>
                                          <p:spTgt spid="25603"/>
                                        </p:tgtEl>
                                        <p:attrNameLst>
                                          <p:attrName>style.visibility</p:attrName>
                                        </p:attrNameLst>
                                      </p:cBhvr>
                                      <p:to>
                                        <p:strVal val="visible"/>
                                      </p:to>
                                    </p:set>
                                    <p:animEffect transition="in" filter="diamond(in)">
                                      <p:cBhvr>
                                        <p:cTn id="27"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43785" y="1615440"/>
            <a:ext cx="8763635" cy="1045210"/>
          </a:xfrm>
          <a:prstGeom prst="rect">
            <a:avLst/>
          </a:prstGeom>
        </p:spPr>
        <p:txBody>
          <a:bodyPr wrap="square">
            <a:spAutoFit/>
          </a:bodyPr>
          <a:p>
            <a:pPr algn="l"/>
            <a:r>
              <a:rPr lang="en-US" b="1">
                <a:solidFill>
                  <a:srgbClr val="65AA81"/>
                </a:solidFill>
                <a:latin typeface="微软雅黑" panose="020B0503020204020204" charset="-122"/>
                <a:ea typeface="微软雅黑" panose="020B0503020204020204" charset="-122"/>
                <a:sym typeface="+mn-ea"/>
              </a:rPr>
              <a:t> </a:t>
            </a:r>
            <a:r>
              <a:rPr b="1">
                <a:solidFill>
                  <a:srgbClr val="65AA81"/>
                </a:solidFill>
                <a:latin typeface="微软雅黑" panose="020B0503020204020204" charset="-122"/>
                <a:ea typeface="微软雅黑" panose="020B0503020204020204" charset="-122"/>
                <a:sym typeface="+mn-ea"/>
              </a:rPr>
              <a:t>案例分析     《料理鼠王》的厨房</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26627" name="图片 1" descr="QQ图片20180602152547"/>
          <p:cNvPicPr>
            <a:picLocks noChangeAspect="1"/>
          </p:cNvPicPr>
          <p:nvPr/>
        </p:nvPicPr>
        <p:blipFill>
          <a:blip r:embed="rId2"/>
          <a:stretch>
            <a:fillRect/>
          </a:stretch>
        </p:blipFill>
        <p:spPr>
          <a:xfrm>
            <a:off x="1899285" y="2533650"/>
            <a:ext cx="7386320" cy="30448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4" presetClass="entr" presetSubtype="16" fill="hold" nodeType="afterEffect">
                                  <p:stCondLst>
                                    <p:cond delay="0"/>
                                  </p:stCondLst>
                                  <p:childTnLst>
                                    <p:set>
                                      <p:cBhvr>
                                        <p:cTn id="26" dur="500" fill="hold">
                                          <p:stCondLst>
                                            <p:cond delay="0"/>
                                          </p:stCondLst>
                                        </p:cTn>
                                        <p:tgtEl>
                                          <p:spTgt spid="26627"/>
                                        </p:tgtEl>
                                        <p:attrNameLst>
                                          <p:attrName>style.visibility</p:attrName>
                                        </p:attrNameLst>
                                      </p:cBhvr>
                                      <p:to>
                                        <p:strVal val="visible"/>
                                      </p:to>
                                    </p:set>
                                    <p:animEffect transition="in" filter="box(in)">
                                      <p:cBhvr>
                                        <p:cTn id="27"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43785" y="1615440"/>
            <a:ext cx="8763635" cy="1045210"/>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       《虫虫危机》鸟口救人</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27651" name="图片 1" descr="QQ图片20180602153017"/>
          <p:cNvPicPr>
            <a:picLocks noChangeAspect="1"/>
          </p:cNvPicPr>
          <p:nvPr/>
        </p:nvPicPr>
        <p:blipFill>
          <a:blip r:embed="rId2"/>
          <a:stretch>
            <a:fillRect/>
          </a:stretch>
        </p:blipFill>
        <p:spPr>
          <a:xfrm>
            <a:off x="2138045" y="2742565"/>
            <a:ext cx="7916545" cy="32524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27651"/>
                                        </p:tgtEl>
                                        <p:attrNameLst>
                                          <p:attrName>style.visibility</p:attrName>
                                        </p:attrNameLst>
                                      </p:cBhvr>
                                      <p:to>
                                        <p:strVal val="visible"/>
                                      </p:to>
                                    </p:set>
                                    <p:animEffect transition="in" filter="barn(inVertical)">
                                      <p:cBhvr>
                                        <p:cTn id="27"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43785" y="1615440"/>
            <a:ext cx="8763635" cy="1045210"/>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     《借物小人》</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28675" name="图片 1" descr="QQ图片20180602153405"/>
          <p:cNvPicPr>
            <a:picLocks noChangeAspect="1"/>
          </p:cNvPicPr>
          <p:nvPr/>
        </p:nvPicPr>
        <p:blipFill>
          <a:blip r:embed="rId2"/>
          <a:stretch>
            <a:fillRect/>
          </a:stretch>
        </p:blipFill>
        <p:spPr>
          <a:xfrm>
            <a:off x="6076315" y="2660650"/>
            <a:ext cx="5322570" cy="2743835"/>
          </a:xfrm>
          <a:prstGeom prst="rect">
            <a:avLst/>
          </a:prstGeom>
          <a:noFill/>
          <a:ln w="9525">
            <a:noFill/>
          </a:ln>
        </p:spPr>
      </p:pic>
      <p:pic>
        <p:nvPicPr>
          <p:cNvPr id="28676" name="图片 1" descr="QQ图片20190310201417"/>
          <p:cNvPicPr>
            <a:picLocks noChangeAspect="1"/>
          </p:cNvPicPr>
          <p:nvPr/>
        </p:nvPicPr>
        <p:blipFill>
          <a:blip r:embed="rId3"/>
          <a:stretch>
            <a:fillRect/>
          </a:stretch>
        </p:blipFill>
        <p:spPr>
          <a:xfrm>
            <a:off x="803593" y="2660333"/>
            <a:ext cx="5122862" cy="275748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28676"/>
                                        </p:tgtEl>
                                        <p:attrNameLst>
                                          <p:attrName>style.visibility</p:attrName>
                                        </p:attrNameLst>
                                      </p:cBhvr>
                                      <p:to>
                                        <p:strVal val="visible"/>
                                      </p:to>
                                    </p:set>
                                    <p:animEffect transition="in" filter="blinds(horizontal)">
                                      <p:cBhvr>
                                        <p:cTn id="27" dur="500"/>
                                        <p:tgtEl>
                                          <p:spTgt spid="28676"/>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28675"/>
                                        </p:tgtEl>
                                        <p:attrNameLst>
                                          <p:attrName>style.visibility</p:attrName>
                                        </p:attrNameLst>
                                      </p:cBhvr>
                                      <p:to>
                                        <p:strVal val="visible"/>
                                      </p:to>
                                    </p:set>
                                    <p:animEffect transition="in" filter="blinds(horizontal)">
                                      <p:cBhvr>
                                        <p:cTn id="31"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88235" y="2165985"/>
            <a:ext cx="8763635" cy="1137285"/>
          </a:xfrm>
          <a:prstGeom prst="rect">
            <a:avLst/>
          </a:prstGeom>
        </p:spPr>
        <p:txBody>
          <a:bodyPr wrap="square">
            <a:spAutoFit/>
          </a:bodyPr>
          <a:p>
            <a:pPr algn="l"/>
            <a:r>
              <a:rPr sz="2400" b="1">
                <a:solidFill>
                  <a:srgbClr val="65AA81"/>
                </a:solidFill>
                <a:latin typeface="微软雅黑" panose="020B0503020204020204" charset="-122"/>
                <a:ea typeface="微软雅黑" panose="020B0503020204020204" charset="-122"/>
                <a:sym typeface="+mn-ea"/>
              </a:rPr>
              <a:t>利用现实场景，但是赋予神秘色彩</a:t>
            </a:r>
            <a:endParaRPr sz="2400"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43785" y="1615440"/>
            <a:ext cx="8763635" cy="1599565"/>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    《幽灵公主》</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因为这个森林里面有了麒麟兽而变得神秘莫测</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30723" name="图片 1" descr="QQ图片20180602171835"/>
          <p:cNvPicPr>
            <a:picLocks noChangeAspect="1"/>
          </p:cNvPicPr>
          <p:nvPr/>
        </p:nvPicPr>
        <p:blipFill>
          <a:blip r:embed="rId2"/>
          <a:stretch>
            <a:fillRect/>
          </a:stretch>
        </p:blipFill>
        <p:spPr>
          <a:xfrm>
            <a:off x="7473315" y="537845"/>
            <a:ext cx="3186430" cy="2080260"/>
          </a:xfrm>
          <a:prstGeom prst="rect">
            <a:avLst/>
          </a:prstGeom>
          <a:noFill/>
          <a:ln w="9525">
            <a:noFill/>
          </a:ln>
        </p:spPr>
      </p:pic>
      <p:pic>
        <p:nvPicPr>
          <p:cNvPr id="30724" name="图片 2" descr="QQ图片20180602171753"/>
          <p:cNvPicPr>
            <a:picLocks noChangeAspect="1"/>
          </p:cNvPicPr>
          <p:nvPr/>
        </p:nvPicPr>
        <p:blipFill>
          <a:blip r:embed="rId3"/>
          <a:stretch>
            <a:fillRect/>
          </a:stretch>
        </p:blipFill>
        <p:spPr>
          <a:xfrm>
            <a:off x="1533525" y="2936875"/>
            <a:ext cx="4404360" cy="3319780"/>
          </a:xfrm>
          <a:prstGeom prst="rect">
            <a:avLst/>
          </a:prstGeom>
          <a:noFill/>
          <a:ln w="9525">
            <a:noFill/>
          </a:ln>
        </p:spPr>
      </p:pic>
      <p:pic>
        <p:nvPicPr>
          <p:cNvPr id="30725" name="图片 3" descr="QQ图片20180602171741"/>
          <p:cNvPicPr>
            <a:picLocks noChangeAspect="1"/>
          </p:cNvPicPr>
          <p:nvPr/>
        </p:nvPicPr>
        <p:blipFill>
          <a:blip r:embed="rId4"/>
          <a:stretch>
            <a:fillRect/>
          </a:stretch>
        </p:blipFill>
        <p:spPr>
          <a:xfrm>
            <a:off x="6198870" y="2936875"/>
            <a:ext cx="4460875" cy="33477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21" presetClass="entr" presetSubtype="1" fill="hold" nodeType="afterEffect">
                                  <p:stCondLst>
                                    <p:cond delay="0"/>
                                  </p:stCondLst>
                                  <p:childTnLst>
                                    <p:set>
                                      <p:cBhvr>
                                        <p:cTn id="26" dur="500" fill="hold">
                                          <p:stCondLst>
                                            <p:cond delay="0"/>
                                          </p:stCondLst>
                                        </p:cTn>
                                        <p:tgtEl>
                                          <p:spTgt spid="30723"/>
                                        </p:tgtEl>
                                        <p:attrNameLst>
                                          <p:attrName>style.visibility</p:attrName>
                                        </p:attrNameLst>
                                      </p:cBhvr>
                                      <p:to>
                                        <p:strVal val="visible"/>
                                      </p:to>
                                    </p:set>
                                    <p:animEffect transition="in" filter="wheel(1)">
                                      <p:cBhvr>
                                        <p:cTn id="27" dur="500"/>
                                        <p:tgtEl>
                                          <p:spTgt spid="30723"/>
                                        </p:tgtEl>
                                      </p:cBhvr>
                                    </p:animEffect>
                                  </p:childTnLst>
                                </p:cTn>
                              </p:par>
                            </p:childTnLst>
                          </p:cTn>
                        </p:par>
                        <p:par>
                          <p:cTn id="28" fill="hold">
                            <p:stCondLst>
                              <p:cond delay="2500"/>
                            </p:stCondLst>
                            <p:childTnLst>
                              <p:par>
                                <p:cTn id="29" presetID="21" presetClass="entr" presetSubtype="1" fill="hold" nodeType="afterEffect">
                                  <p:stCondLst>
                                    <p:cond delay="0"/>
                                  </p:stCondLst>
                                  <p:childTnLst>
                                    <p:set>
                                      <p:cBhvr>
                                        <p:cTn id="30" dur="500" fill="hold">
                                          <p:stCondLst>
                                            <p:cond delay="0"/>
                                          </p:stCondLst>
                                        </p:cTn>
                                        <p:tgtEl>
                                          <p:spTgt spid="30724"/>
                                        </p:tgtEl>
                                        <p:attrNameLst>
                                          <p:attrName>style.visibility</p:attrName>
                                        </p:attrNameLst>
                                      </p:cBhvr>
                                      <p:to>
                                        <p:strVal val="visible"/>
                                      </p:to>
                                    </p:set>
                                    <p:animEffect transition="in" filter="wheel(1)">
                                      <p:cBhvr>
                                        <p:cTn id="31" dur="500"/>
                                        <p:tgtEl>
                                          <p:spTgt spid="30724"/>
                                        </p:tgtEl>
                                      </p:cBhvr>
                                    </p:animEffect>
                                  </p:childTnLst>
                                </p:cTn>
                              </p:par>
                            </p:childTnLst>
                          </p:cTn>
                        </p:par>
                        <p:par>
                          <p:cTn id="32" fill="hold">
                            <p:stCondLst>
                              <p:cond delay="3000"/>
                            </p:stCondLst>
                            <p:childTnLst>
                              <p:par>
                                <p:cTn id="33" presetID="21" presetClass="entr" presetSubtype="1" fill="hold" nodeType="afterEffect">
                                  <p:stCondLst>
                                    <p:cond delay="0"/>
                                  </p:stCondLst>
                                  <p:childTnLst>
                                    <p:set>
                                      <p:cBhvr>
                                        <p:cTn id="34" dur="500" fill="hold">
                                          <p:stCondLst>
                                            <p:cond delay="0"/>
                                          </p:stCondLst>
                                        </p:cTn>
                                        <p:tgtEl>
                                          <p:spTgt spid="30725"/>
                                        </p:tgtEl>
                                        <p:attrNameLst>
                                          <p:attrName>style.visibility</p:attrName>
                                        </p:attrNameLst>
                                      </p:cBhvr>
                                      <p:to>
                                        <p:strVal val="visible"/>
                                      </p:to>
                                    </p:set>
                                    <p:animEffect transition="in" filter="wheel(1)">
                                      <p:cBhvr>
                                        <p:cTn id="35"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5.1 </a:t>
            </a:r>
            <a:r>
              <a:rPr lang="zh-CN" altLang="en-US" sz="2000" b="1">
                <a:solidFill>
                  <a:srgbClr val="65AA81"/>
                </a:solidFill>
                <a:latin typeface="华文细黑" panose="02010600040101010101" charset="-122"/>
                <a:ea typeface="华文细黑" panose="02010600040101010101" charset="-122"/>
                <a:sym typeface="+mn-ea"/>
              </a:rPr>
              <a:t>主题</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778000" y="2644775"/>
            <a:ext cx="7983220" cy="1568450"/>
          </a:xfrm>
          <a:prstGeom prst="rect">
            <a:avLst/>
          </a:prstGeom>
        </p:spPr>
        <p:txBody>
          <a:bodyPr wrap="square">
            <a:spAutoFit/>
          </a:bodyPr>
          <a:lstStyle/>
          <a:p>
            <a:pPr algn="l"/>
            <a:r>
              <a:rPr lang="zh-CN" altLang="en-US" sz="3200" b="1">
                <a:solidFill>
                  <a:srgbClr val="65AA81"/>
                </a:solidFill>
                <a:latin typeface="微软雅黑" panose="020B0503020204020204" charset="-122"/>
                <a:ea typeface="微软雅黑" panose="020B0503020204020204" charset="-122"/>
                <a:sym typeface="+mn-ea"/>
              </a:rPr>
              <a:t>动画片的主题往往是比较简单</a:t>
            </a:r>
            <a:endParaRPr lang="zh-CN" altLang="en-US" sz="3200" b="1">
              <a:solidFill>
                <a:srgbClr val="65AA81"/>
              </a:solidFill>
              <a:latin typeface="微软雅黑" panose="020B0503020204020204" charset="-122"/>
              <a:ea typeface="微软雅黑" panose="020B0503020204020204" charset="-122"/>
              <a:sym typeface="+mn-ea"/>
            </a:endParaRPr>
          </a:p>
          <a:p>
            <a:pPr algn="l"/>
            <a:endParaRPr lang="zh-CN" altLang="en-US" sz="3200" b="1">
              <a:solidFill>
                <a:srgbClr val="65AA81"/>
              </a:solidFill>
              <a:latin typeface="微软雅黑" panose="020B0503020204020204" charset="-122"/>
              <a:ea typeface="微软雅黑" panose="020B0503020204020204" charset="-122"/>
              <a:sym typeface="+mn-ea"/>
            </a:endParaRPr>
          </a:p>
          <a:p>
            <a:pPr algn="l"/>
            <a:r>
              <a:rPr lang="zh-CN" altLang="en-US" sz="3200" b="1">
                <a:solidFill>
                  <a:srgbClr val="65AA81"/>
                </a:solidFill>
                <a:latin typeface="微软雅黑" panose="020B0503020204020204" charset="-122"/>
                <a:ea typeface="微软雅黑" panose="020B0503020204020204" charset="-122"/>
                <a:sym typeface="+mn-ea"/>
              </a:rPr>
              <a:t>能够用简明的话语概括</a:t>
            </a:r>
            <a:endParaRPr lang="zh-CN" altLang="en-US" sz="32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43785" y="1615440"/>
            <a:ext cx="8763635" cy="1599565"/>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《龙猫》中森林也是常规的，但龙猫的出现赋予了神秘色彩</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31747" name="图片 1" descr="QQ图片20180602171956"/>
          <p:cNvPicPr>
            <a:picLocks noChangeAspect="1"/>
          </p:cNvPicPr>
          <p:nvPr/>
        </p:nvPicPr>
        <p:blipFill>
          <a:blip r:embed="rId2"/>
          <a:stretch>
            <a:fillRect/>
          </a:stretch>
        </p:blipFill>
        <p:spPr>
          <a:xfrm>
            <a:off x="6442710" y="2940050"/>
            <a:ext cx="4794885" cy="2987675"/>
          </a:xfrm>
          <a:prstGeom prst="rect">
            <a:avLst/>
          </a:prstGeom>
          <a:noFill/>
          <a:ln w="9525">
            <a:noFill/>
          </a:ln>
        </p:spPr>
      </p:pic>
      <p:pic>
        <p:nvPicPr>
          <p:cNvPr id="31748" name="图片 2" descr="QQ图片20180602171942"/>
          <p:cNvPicPr>
            <a:picLocks noChangeAspect="1"/>
          </p:cNvPicPr>
          <p:nvPr/>
        </p:nvPicPr>
        <p:blipFill>
          <a:blip r:embed="rId3"/>
          <a:stretch>
            <a:fillRect/>
          </a:stretch>
        </p:blipFill>
        <p:spPr>
          <a:xfrm>
            <a:off x="1005840" y="2940050"/>
            <a:ext cx="5332730" cy="29984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31748"/>
                                        </p:tgtEl>
                                        <p:attrNameLst>
                                          <p:attrName>style.visibility</p:attrName>
                                        </p:attrNameLst>
                                      </p:cBhvr>
                                      <p:to>
                                        <p:strVal val="visible"/>
                                      </p:to>
                                    </p:set>
                                    <p:animEffect transition="in" filter="wipe(down)">
                                      <p:cBhvr>
                                        <p:cTn id="27" dur="500"/>
                                        <p:tgtEl>
                                          <p:spTgt spid="31748"/>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31747"/>
                                        </p:tgtEl>
                                        <p:attrNameLst>
                                          <p:attrName>style.visibility</p:attrName>
                                        </p:attrNameLst>
                                      </p:cBhvr>
                                      <p:to>
                                        <p:strVal val="visible"/>
                                      </p:to>
                                    </p:set>
                                    <p:animEffect transition="in" filter="wipe(down)">
                                      <p:cBhvr>
                                        <p:cTn id="31"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11400" y="1936750"/>
            <a:ext cx="8763635" cy="3353435"/>
          </a:xfrm>
          <a:prstGeom prst="rect">
            <a:avLst/>
          </a:prstGeom>
        </p:spPr>
        <p:txBody>
          <a:bodyPr wrap="square">
            <a:spAutoFit/>
          </a:bodyPr>
          <a:p>
            <a:pPr algn="l"/>
            <a:endParaRPr sz="2400" b="1">
              <a:solidFill>
                <a:srgbClr val="65AA81"/>
              </a:solidFill>
              <a:latin typeface="微软雅黑" panose="020B0503020204020204" charset="-122"/>
              <a:ea typeface="微软雅黑" panose="020B0503020204020204" charset="-122"/>
              <a:sym typeface="+mn-ea"/>
            </a:endParaRPr>
          </a:p>
          <a:p>
            <a:pPr algn="l"/>
            <a:r>
              <a:rPr sz="2400" b="1">
                <a:solidFill>
                  <a:srgbClr val="65AA81"/>
                </a:solidFill>
                <a:latin typeface="微软雅黑" panose="020B0503020204020204" charset="-122"/>
                <a:ea typeface="微软雅黑" panose="020B0503020204020204" charset="-122"/>
                <a:sym typeface="+mn-ea"/>
              </a:rPr>
              <a:t>二  魔幻场景</a:t>
            </a:r>
            <a:endParaRPr sz="2400" b="1">
              <a:solidFill>
                <a:srgbClr val="65AA81"/>
              </a:solidFill>
              <a:latin typeface="微软雅黑" panose="020B0503020204020204" charset="-122"/>
              <a:ea typeface="微软雅黑" panose="020B0503020204020204" charset="-122"/>
              <a:sym typeface="+mn-ea"/>
            </a:endParaRPr>
          </a:p>
          <a:p>
            <a:pPr algn="l"/>
            <a:endParaRPr sz="2400" b="1">
              <a:solidFill>
                <a:srgbClr val="65AA81"/>
              </a:solidFill>
              <a:latin typeface="微软雅黑" panose="020B0503020204020204" charset="-122"/>
              <a:ea typeface="微软雅黑" panose="020B0503020204020204" charset="-122"/>
              <a:sym typeface="+mn-ea"/>
            </a:endParaRPr>
          </a:p>
          <a:p>
            <a:pPr algn="l"/>
            <a:r>
              <a:rPr sz="2400">
                <a:solidFill>
                  <a:srgbClr val="65AA81"/>
                </a:solidFill>
                <a:latin typeface="微软雅黑" panose="020B0503020204020204" charset="-122"/>
                <a:ea typeface="微软雅黑" panose="020B0503020204020204" charset="-122"/>
                <a:sym typeface="+mn-ea"/>
              </a:rPr>
              <a:t>现实不存在，创建出来</a:t>
            </a:r>
            <a:endParaRPr sz="2400">
              <a:solidFill>
                <a:srgbClr val="65AA81"/>
              </a:solidFill>
              <a:latin typeface="微软雅黑" panose="020B0503020204020204" charset="-122"/>
              <a:ea typeface="微软雅黑" panose="020B0503020204020204" charset="-122"/>
              <a:sym typeface="+mn-ea"/>
            </a:endParaRPr>
          </a:p>
          <a:p>
            <a:pPr algn="l"/>
            <a:endParaRPr sz="2400">
              <a:solidFill>
                <a:srgbClr val="65AA81"/>
              </a:solidFill>
              <a:latin typeface="微软雅黑" panose="020B0503020204020204" charset="-122"/>
              <a:ea typeface="微软雅黑" panose="020B0503020204020204" charset="-122"/>
              <a:sym typeface="+mn-ea"/>
            </a:endParaRPr>
          </a:p>
          <a:p>
            <a:pPr algn="l"/>
            <a:r>
              <a:rPr sz="2400">
                <a:solidFill>
                  <a:srgbClr val="65AA81"/>
                </a:solidFill>
                <a:latin typeface="微软雅黑" panose="020B0503020204020204" charset="-122"/>
                <a:ea typeface="微软雅黑" panose="020B0503020204020204" charset="-122"/>
                <a:sym typeface="+mn-ea"/>
              </a:rPr>
              <a:t>一般来说都有自己的体系和规则，故事的开始就是介绍和体现这样规则和世界的基本情况</a:t>
            </a:r>
            <a:endParaRPr sz="2400"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648460" y="1155700"/>
            <a:ext cx="8763635" cy="1876425"/>
          </a:xfrm>
          <a:prstGeom prst="rect">
            <a:avLst/>
          </a:prstGeom>
        </p:spPr>
        <p:txBody>
          <a:bodyPr wrap="square">
            <a:spAutoFit/>
          </a:bodyPr>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案例分析</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《怪物公司》《怪物史莱克》《无敌破坏王》《火影忍者》《海贼王》《宝莲灯》</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33795" name="图片 1" descr="QQ图片20180602172858"/>
          <p:cNvPicPr>
            <a:picLocks noChangeAspect="1"/>
          </p:cNvPicPr>
          <p:nvPr/>
        </p:nvPicPr>
        <p:blipFill>
          <a:blip r:embed="rId2"/>
          <a:stretch>
            <a:fillRect/>
          </a:stretch>
        </p:blipFill>
        <p:spPr>
          <a:xfrm>
            <a:off x="7964170" y="4601845"/>
            <a:ext cx="2873375" cy="1730375"/>
          </a:xfrm>
          <a:prstGeom prst="rect">
            <a:avLst/>
          </a:prstGeom>
          <a:noFill/>
          <a:ln w="9525">
            <a:noFill/>
          </a:ln>
        </p:spPr>
      </p:pic>
      <p:pic>
        <p:nvPicPr>
          <p:cNvPr id="33796" name="图片 2" descr="QQ图片20180602172648"/>
          <p:cNvPicPr>
            <a:picLocks noChangeAspect="1"/>
          </p:cNvPicPr>
          <p:nvPr/>
        </p:nvPicPr>
        <p:blipFill>
          <a:blip r:embed="rId3"/>
          <a:stretch>
            <a:fillRect/>
          </a:stretch>
        </p:blipFill>
        <p:spPr>
          <a:xfrm>
            <a:off x="4660265" y="4601845"/>
            <a:ext cx="3079115" cy="1728470"/>
          </a:xfrm>
          <a:prstGeom prst="rect">
            <a:avLst/>
          </a:prstGeom>
          <a:noFill/>
          <a:ln w="9525">
            <a:noFill/>
          </a:ln>
        </p:spPr>
      </p:pic>
      <p:pic>
        <p:nvPicPr>
          <p:cNvPr id="33797" name="图片 3" descr="QQ图片20180602172543"/>
          <p:cNvPicPr>
            <a:picLocks noChangeAspect="1"/>
          </p:cNvPicPr>
          <p:nvPr/>
        </p:nvPicPr>
        <p:blipFill>
          <a:blip r:embed="rId4"/>
          <a:stretch>
            <a:fillRect/>
          </a:stretch>
        </p:blipFill>
        <p:spPr>
          <a:xfrm>
            <a:off x="1177925" y="4601845"/>
            <a:ext cx="3336925" cy="1676400"/>
          </a:xfrm>
          <a:prstGeom prst="rect">
            <a:avLst/>
          </a:prstGeom>
          <a:noFill/>
          <a:ln w="9525">
            <a:noFill/>
          </a:ln>
        </p:spPr>
      </p:pic>
      <p:pic>
        <p:nvPicPr>
          <p:cNvPr id="33798" name="图片 6" descr="QQ图片20180602172258"/>
          <p:cNvPicPr>
            <a:picLocks noChangeAspect="1"/>
          </p:cNvPicPr>
          <p:nvPr/>
        </p:nvPicPr>
        <p:blipFill>
          <a:blip r:embed="rId5"/>
          <a:stretch>
            <a:fillRect/>
          </a:stretch>
        </p:blipFill>
        <p:spPr>
          <a:xfrm>
            <a:off x="3994785" y="2535555"/>
            <a:ext cx="2952750" cy="1849755"/>
          </a:xfrm>
          <a:prstGeom prst="rect">
            <a:avLst/>
          </a:prstGeom>
          <a:noFill/>
          <a:ln w="9525">
            <a:noFill/>
          </a:ln>
        </p:spPr>
      </p:pic>
      <p:pic>
        <p:nvPicPr>
          <p:cNvPr id="33799" name="图片 7" descr="QQ图片20180602172211"/>
          <p:cNvPicPr>
            <a:picLocks noChangeAspect="1"/>
          </p:cNvPicPr>
          <p:nvPr/>
        </p:nvPicPr>
        <p:blipFill>
          <a:blip r:embed="rId6"/>
          <a:stretch>
            <a:fillRect/>
          </a:stretch>
        </p:blipFill>
        <p:spPr>
          <a:xfrm>
            <a:off x="510540" y="2535555"/>
            <a:ext cx="3348355" cy="1861820"/>
          </a:xfrm>
          <a:prstGeom prst="rect">
            <a:avLst/>
          </a:prstGeom>
          <a:noFill/>
          <a:ln w="9525">
            <a:noFill/>
          </a:ln>
        </p:spPr>
      </p:pic>
      <p:pic>
        <p:nvPicPr>
          <p:cNvPr id="33800" name="图片 8" descr="QQ图片20180602172418"/>
          <p:cNvPicPr>
            <a:picLocks noChangeAspect="1"/>
          </p:cNvPicPr>
          <p:nvPr/>
        </p:nvPicPr>
        <p:blipFill>
          <a:blip r:embed="rId7"/>
          <a:stretch>
            <a:fillRect/>
          </a:stretch>
        </p:blipFill>
        <p:spPr>
          <a:xfrm>
            <a:off x="7145655" y="2535555"/>
            <a:ext cx="4504055" cy="18503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33799"/>
                                        </p:tgtEl>
                                        <p:attrNameLst>
                                          <p:attrName>style.visibility</p:attrName>
                                        </p:attrNameLst>
                                      </p:cBhvr>
                                      <p:to>
                                        <p:strVal val="visible"/>
                                      </p:to>
                                    </p:set>
                                    <p:animEffect transition="in" filter="blinds(horizontal)">
                                      <p:cBhvr>
                                        <p:cTn id="27" dur="500"/>
                                        <p:tgtEl>
                                          <p:spTgt spid="33799"/>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33798"/>
                                        </p:tgtEl>
                                        <p:attrNameLst>
                                          <p:attrName>style.visibility</p:attrName>
                                        </p:attrNameLst>
                                      </p:cBhvr>
                                      <p:to>
                                        <p:strVal val="visible"/>
                                      </p:to>
                                    </p:set>
                                    <p:animEffect transition="in" filter="blinds(horizontal)">
                                      <p:cBhvr>
                                        <p:cTn id="31" dur="500"/>
                                        <p:tgtEl>
                                          <p:spTgt spid="33798"/>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33800"/>
                                        </p:tgtEl>
                                        <p:attrNameLst>
                                          <p:attrName>style.visibility</p:attrName>
                                        </p:attrNameLst>
                                      </p:cBhvr>
                                      <p:to>
                                        <p:strVal val="visible"/>
                                      </p:to>
                                    </p:set>
                                    <p:animEffect transition="in" filter="blinds(horizontal)">
                                      <p:cBhvr>
                                        <p:cTn id="35" dur="500"/>
                                        <p:tgtEl>
                                          <p:spTgt spid="33800"/>
                                        </p:tgtEl>
                                      </p:cBhvr>
                                    </p:animEffect>
                                  </p:childTnLst>
                                </p:cTn>
                              </p:par>
                            </p:childTnLst>
                          </p:cTn>
                        </p:par>
                        <p:par>
                          <p:cTn id="36" fill="hold">
                            <p:stCondLst>
                              <p:cond delay="3500"/>
                            </p:stCondLst>
                            <p:childTnLst>
                              <p:par>
                                <p:cTn id="37" presetID="3" presetClass="entr" presetSubtype="10" fill="hold" nodeType="afterEffect">
                                  <p:stCondLst>
                                    <p:cond delay="0"/>
                                  </p:stCondLst>
                                  <p:childTnLst>
                                    <p:set>
                                      <p:cBhvr>
                                        <p:cTn id="38" dur="1" fill="hold">
                                          <p:stCondLst>
                                            <p:cond delay="0"/>
                                          </p:stCondLst>
                                        </p:cTn>
                                        <p:tgtEl>
                                          <p:spTgt spid="33797"/>
                                        </p:tgtEl>
                                        <p:attrNameLst>
                                          <p:attrName>style.visibility</p:attrName>
                                        </p:attrNameLst>
                                      </p:cBhvr>
                                      <p:to>
                                        <p:strVal val="visible"/>
                                      </p:to>
                                    </p:set>
                                    <p:animEffect transition="in" filter="blinds(horizontal)">
                                      <p:cBhvr>
                                        <p:cTn id="39" dur="500"/>
                                        <p:tgtEl>
                                          <p:spTgt spid="33797"/>
                                        </p:tgtEl>
                                      </p:cBhvr>
                                    </p:animEffect>
                                  </p:childTnLst>
                                </p:cTn>
                              </p:par>
                            </p:childTnLst>
                          </p:cTn>
                        </p:par>
                        <p:par>
                          <p:cTn id="40" fill="hold">
                            <p:stCondLst>
                              <p:cond delay="4000"/>
                            </p:stCondLst>
                            <p:childTnLst>
                              <p:par>
                                <p:cTn id="41" presetID="3" presetClass="entr" presetSubtype="10" fill="hold" nodeType="afterEffect">
                                  <p:stCondLst>
                                    <p:cond delay="0"/>
                                  </p:stCondLst>
                                  <p:childTnLst>
                                    <p:set>
                                      <p:cBhvr>
                                        <p:cTn id="42" dur="1" fill="hold">
                                          <p:stCondLst>
                                            <p:cond delay="0"/>
                                          </p:stCondLst>
                                        </p:cTn>
                                        <p:tgtEl>
                                          <p:spTgt spid="33796"/>
                                        </p:tgtEl>
                                        <p:attrNameLst>
                                          <p:attrName>style.visibility</p:attrName>
                                        </p:attrNameLst>
                                      </p:cBhvr>
                                      <p:to>
                                        <p:strVal val="visible"/>
                                      </p:to>
                                    </p:set>
                                    <p:animEffect transition="in" filter="blinds(horizontal)">
                                      <p:cBhvr>
                                        <p:cTn id="43" dur="500"/>
                                        <p:tgtEl>
                                          <p:spTgt spid="33796"/>
                                        </p:tgtEl>
                                      </p:cBhvr>
                                    </p:animEffect>
                                  </p:childTnLst>
                                </p:cTn>
                              </p:par>
                            </p:childTnLst>
                          </p:cTn>
                        </p:par>
                        <p:par>
                          <p:cTn id="44" fill="hold">
                            <p:stCondLst>
                              <p:cond delay="4500"/>
                            </p:stCondLst>
                            <p:childTnLst>
                              <p:par>
                                <p:cTn id="45" presetID="3" presetClass="entr" presetSubtype="10" fill="hold" nodeType="afterEffect">
                                  <p:stCondLst>
                                    <p:cond delay="0"/>
                                  </p:stCondLst>
                                  <p:childTnLst>
                                    <p:set>
                                      <p:cBhvr>
                                        <p:cTn id="46" dur="1" fill="hold">
                                          <p:stCondLst>
                                            <p:cond delay="0"/>
                                          </p:stCondLst>
                                        </p:cTn>
                                        <p:tgtEl>
                                          <p:spTgt spid="33795"/>
                                        </p:tgtEl>
                                        <p:attrNameLst>
                                          <p:attrName>style.visibility</p:attrName>
                                        </p:attrNameLst>
                                      </p:cBhvr>
                                      <p:to>
                                        <p:strVal val="visible"/>
                                      </p:to>
                                    </p:set>
                                    <p:animEffect transition="in" filter="blinds(horizontal)">
                                      <p:cBhvr>
                                        <p:cTn id="47"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43785" y="1615440"/>
            <a:ext cx="8763635" cy="1045210"/>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     《无敌破坏王》</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34819" name="图片 5" descr="QQ图片20180602172400"/>
          <p:cNvPicPr>
            <a:picLocks noChangeAspect="1"/>
          </p:cNvPicPr>
          <p:nvPr/>
        </p:nvPicPr>
        <p:blipFill>
          <a:blip r:embed="rId2"/>
          <a:stretch>
            <a:fillRect/>
          </a:stretch>
        </p:blipFill>
        <p:spPr>
          <a:xfrm>
            <a:off x="1958340" y="2251075"/>
            <a:ext cx="7854315" cy="40208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24" presetClass="entr" presetSubtype="0" fill="hold" nodeType="afterEffect">
                                  <p:stCondLst>
                                    <p:cond delay="0"/>
                                  </p:stCondLst>
                                  <p:childTnLst>
                                    <p:set>
                                      <p:cBhvr>
                                        <p:cTn id="26" dur="1" fill="hold">
                                          <p:stCondLst>
                                            <p:cond delay="0"/>
                                          </p:stCondLst>
                                        </p:cTn>
                                        <p:tgtEl>
                                          <p:spTgt spid="34819"/>
                                        </p:tgtEl>
                                        <p:attrNameLst>
                                          <p:attrName>style.visibility</p:attrName>
                                        </p:attrNameLst>
                                      </p:cBhvr>
                                      <p:to>
                                        <p:strVal val="visible"/>
                                      </p:to>
                                    </p:set>
                                    <p:anim to="" calcmode="lin" valueType="num">
                                      <p:cBhvr>
                                        <p:cTn id="27" dur="1" fill="hold"/>
                                        <p:tgtEl>
                                          <p:spTgt spid="3481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43785" y="1615440"/>
            <a:ext cx="8763635" cy="1045210"/>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     《火影忍者》木叶村</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35843" name="图片 3" descr="QQ图片20180602172543"/>
          <p:cNvPicPr>
            <a:picLocks noChangeAspect="1"/>
          </p:cNvPicPr>
          <p:nvPr/>
        </p:nvPicPr>
        <p:blipFill>
          <a:blip r:embed="rId2"/>
          <a:stretch>
            <a:fillRect/>
          </a:stretch>
        </p:blipFill>
        <p:spPr>
          <a:xfrm>
            <a:off x="2343785" y="2369185"/>
            <a:ext cx="7639050" cy="38392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24" presetClass="entr" presetSubtype="0" fill="hold" nodeType="afterEffect">
                                  <p:stCondLst>
                                    <p:cond delay="0"/>
                                  </p:stCondLst>
                                  <p:childTnLst>
                                    <p:set>
                                      <p:cBhvr>
                                        <p:cTn id="26" dur="1" fill="hold">
                                          <p:stCondLst>
                                            <p:cond delay="0"/>
                                          </p:stCondLst>
                                        </p:cTn>
                                        <p:tgtEl>
                                          <p:spTgt spid="35843"/>
                                        </p:tgtEl>
                                        <p:attrNameLst>
                                          <p:attrName>style.visibility</p:attrName>
                                        </p:attrNameLst>
                                      </p:cBhvr>
                                      <p:to>
                                        <p:strVal val="visible"/>
                                      </p:to>
                                    </p:set>
                                    <p:anim to="" calcmode="lin" valueType="num">
                                      <p:cBhvr>
                                        <p:cTn id="27" dur="1" fill="hold"/>
                                        <p:tgtEl>
                                          <p:spTgt spid="3584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43785" y="1615440"/>
            <a:ext cx="8763635" cy="1599565"/>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       《水果之战》</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IPAD王国中，主人公爱上水果王国的公主，打败了手指怪</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36867" name="图片 1" descr="QQ图片20180602173626"/>
          <p:cNvPicPr>
            <a:picLocks noChangeAspect="1"/>
          </p:cNvPicPr>
          <p:nvPr/>
        </p:nvPicPr>
        <p:blipFill>
          <a:blip r:embed="rId2"/>
          <a:stretch>
            <a:fillRect/>
          </a:stretch>
        </p:blipFill>
        <p:spPr>
          <a:xfrm>
            <a:off x="870585" y="3048000"/>
            <a:ext cx="5050790" cy="3000375"/>
          </a:xfrm>
          <a:prstGeom prst="rect">
            <a:avLst/>
          </a:prstGeom>
          <a:noFill/>
          <a:ln w="9525">
            <a:noFill/>
          </a:ln>
        </p:spPr>
      </p:pic>
      <p:pic>
        <p:nvPicPr>
          <p:cNvPr id="36868" name="图片 2" descr="QQ图片20180602173605"/>
          <p:cNvPicPr>
            <a:picLocks noChangeAspect="1"/>
          </p:cNvPicPr>
          <p:nvPr/>
        </p:nvPicPr>
        <p:blipFill>
          <a:blip r:embed="rId3"/>
          <a:stretch>
            <a:fillRect/>
          </a:stretch>
        </p:blipFill>
        <p:spPr>
          <a:xfrm>
            <a:off x="6092825" y="3048000"/>
            <a:ext cx="5113020" cy="29991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6" presetClass="entr" presetSubtype="16" fill="hold" nodeType="afterEffect">
                                  <p:stCondLst>
                                    <p:cond delay="0"/>
                                  </p:stCondLst>
                                  <p:childTnLst>
                                    <p:set>
                                      <p:cBhvr>
                                        <p:cTn id="26" dur="500" fill="hold">
                                          <p:stCondLst>
                                            <p:cond delay="0"/>
                                          </p:stCondLst>
                                        </p:cTn>
                                        <p:tgtEl>
                                          <p:spTgt spid="36867"/>
                                        </p:tgtEl>
                                        <p:attrNameLst>
                                          <p:attrName>style.visibility</p:attrName>
                                        </p:attrNameLst>
                                      </p:cBhvr>
                                      <p:to>
                                        <p:strVal val="visible"/>
                                      </p:to>
                                    </p:set>
                                    <p:animEffect transition="in" filter="circle(in)">
                                      <p:cBhvr>
                                        <p:cTn id="27" dur="500"/>
                                        <p:tgtEl>
                                          <p:spTgt spid="36867"/>
                                        </p:tgtEl>
                                      </p:cBhvr>
                                    </p:animEffect>
                                  </p:childTnLst>
                                </p:cTn>
                              </p:par>
                            </p:childTnLst>
                          </p:cTn>
                        </p:par>
                        <p:par>
                          <p:cTn id="28" fill="hold">
                            <p:stCondLst>
                              <p:cond delay="2500"/>
                            </p:stCondLst>
                            <p:childTnLst>
                              <p:par>
                                <p:cTn id="29" presetID="6" presetClass="entr" presetSubtype="16" fill="hold" nodeType="afterEffect">
                                  <p:stCondLst>
                                    <p:cond delay="0"/>
                                  </p:stCondLst>
                                  <p:childTnLst>
                                    <p:set>
                                      <p:cBhvr>
                                        <p:cTn id="30" dur="500" fill="hold">
                                          <p:stCondLst>
                                            <p:cond delay="0"/>
                                          </p:stCondLst>
                                        </p:cTn>
                                        <p:tgtEl>
                                          <p:spTgt spid="36868"/>
                                        </p:tgtEl>
                                        <p:attrNameLst>
                                          <p:attrName>style.visibility</p:attrName>
                                        </p:attrNameLst>
                                      </p:cBhvr>
                                      <p:to>
                                        <p:strVal val="visible"/>
                                      </p:to>
                                    </p:set>
                                    <p:animEffect transition="in" filter="circle(in)">
                                      <p:cBhvr>
                                        <p:cTn id="31"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11400" y="1936750"/>
            <a:ext cx="8763635" cy="1506855"/>
          </a:xfrm>
          <a:prstGeom prst="rect">
            <a:avLst/>
          </a:prstGeom>
        </p:spPr>
        <p:txBody>
          <a:bodyPr wrap="square">
            <a:spAutoFit/>
          </a:bodyPr>
          <a:p>
            <a:pPr algn="l"/>
            <a:endParaRPr sz="2400" b="1">
              <a:solidFill>
                <a:srgbClr val="65AA81"/>
              </a:solidFill>
              <a:latin typeface="微软雅黑" panose="020B0503020204020204" charset="-122"/>
              <a:ea typeface="微软雅黑" panose="020B0503020204020204" charset="-122"/>
              <a:sym typeface="+mn-ea"/>
            </a:endParaRPr>
          </a:p>
          <a:p>
            <a:pPr algn="l"/>
            <a:r>
              <a:rPr sz="2400" b="1">
                <a:solidFill>
                  <a:srgbClr val="65AA81"/>
                </a:solidFill>
                <a:latin typeface="微软雅黑" panose="020B0503020204020204" charset="-122"/>
                <a:ea typeface="微软雅黑" panose="020B0503020204020204" charset="-122"/>
                <a:sym typeface="+mn-ea"/>
              </a:rPr>
              <a:t>三  魔幻和现实结合的</a:t>
            </a:r>
            <a:endParaRPr sz="2400"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5.3.9 </a:t>
            </a:r>
            <a:r>
              <a:rPr lang="zh-CN" altLang="en-US" sz="2000" b="1">
                <a:solidFill>
                  <a:srgbClr val="65AA81"/>
                </a:solidFill>
                <a:latin typeface="华文细黑" panose="02010600040101010101" charset="-122"/>
                <a:ea typeface="华文细黑" panose="02010600040101010101" charset="-122"/>
                <a:sym typeface="+mn-ea"/>
              </a:rPr>
              <a:t>创意手法九：环境</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343785" y="1615440"/>
            <a:ext cx="8763635" cy="1599565"/>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   《千与千寻》 《猫的报恩》</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开始和最后是现实世界，中间主体是魔幻场景</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38915" name="图片 1" descr="QQ图片20180602173822"/>
          <p:cNvPicPr>
            <a:picLocks noChangeAspect="1"/>
          </p:cNvPicPr>
          <p:nvPr/>
        </p:nvPicPr>
        <p:blipFill>
          <a:blip r:embed="rId2"/>
          <a:stretch>
            <a:fillRect/>
          </a:stretch>
        </p:blipFill>
        <p:spPr>
          <a:xfrm>
            <a:off x="6508115" y="2770505"/>
            <a:ext cx="4652645" cy="3292475"/>
          </a:xfrm>
          <a:prstGeom prst="rect">
            <a:avLst/>
          </a:prstGeom>
          <a:noFill/>
          <a:ln w="9525">
            <a:noFill/>
          </a:ln>
        </p:spPr>
      </p:pic>
      <p:pic>
        <p:nvPicPr>
          <p:cNvPr id="38916" name="图片 2" descr="QQ图片20180602173756"/>
          <p:cNvPicPr>
            <a:picLocks noChangeAspect="1"/>
          </p:cNvPicPr>
          <p:nvPr/>
        </p:nvPicPr>
        <p:blipFill>
          <a:blip r:embed="rId3"/>
          <a:stretch>
            <a:fillRect/>
          </a:stretch>
        </p:blipFill>
        <p:spPr>
          <a:xfrm>
            <a:off x="998220" y="2770505"/>
            <a:ext cx="5247640" cy="33013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4" presetClass="entr" presetSubtype="16" fill="hold" nodeType="afterEffect">
                                  <p:stCondLst>
                                    <p:cond delay="0"/>
                                  </p:stCondLst>
                                  <p:childTnLst>
                                    <p:set>
                                      <p:cBhvr>
                                        <p:cTn id="26" dur="500" fill="hold">
                                          <p:stCondLst>
                                            <p:cond delay="0"/>
                                          </p:stCondLst>
                                        </p:cTn>
                                        <p:tgtEl>
                                          <p:spTgt spid="38916"/>
                                        </p:tgtEl>
                                        <p:attrNameLst>
                                          <p:attrName>style.visibility</p:attrName>
                                        </p:attrNameLst>
                                      </p:cBhvr>
                                      <p:to>
                                        <p:strVal val="visible"/>
                                      </p:to>
                                    </p:set>
                                    <p:animEffect transition="in" filter="box(in)">
                                      <p:cBhvr>
                                        <p:cTn id="27" dur="500"/>
                                        <p:tgtEl>
                                          <p:spTgt spid="38916"/>
                                        </p:tgtEl>
                                      </p:cBhvr>
                                    </p:animEffect>
                                  </p:childTnLst>
                                </p:cTn>
                              </p:par>
                            </p:childTnLst>
                          </p:cTn>
                        </p:par>
                        <p:par>
                          <p:cTn id="28" fill="hold">
                            <p:stCondLst>
                              <p:cond delay="2500"/>
                            </p:stCondLst>
                            <p:childTnLst>
                              <p:par>
                                <p:cTn id="29" presetID="4" presetClass="entr" presetSubtype="16" fill="hold" nodeType="afterEffect">
                                  <p:stCondLst>
                                    <p:cond delay="0"/>
                                  </p:stCondLst>
                                  <p:childTnLst>
                                    <p:set>
                                      <p:cBhvr>
                                        <p:cTn id="30" dur="500" fill="hold">
                                          <p:stCondLst>
                                            <p:cond delay="0"/>
                                          </p:stCondLst>
                                        </p:cTn>
                                        <p:tgtEl>
                                          <p:spTgt spid="38915"/>
                                        </p:tgtEl>
                                        <p:attrNameLst>
                                          <p:attrName>style.visibility</p:attrName>
                                        </p:attrNameLst>
                                      </p:cBhvr>
                                      <p:to>
                                        <p:strVal val="visible"/>
                                      </p:to>
                                    </p:set>
                                    <p:animEffect transition="in" filter="box(in)">
                                      <p:cBhvr>
                                        <p:cTn id="31" dur="5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5.3.10 </a:t>
            </a:r>
            <a:r>
              <a:rPr lang="zh-CN" altLang="en-US" sz="2000" b="1">
                <a:solidFill>
                  <a:srgbClr val="65AA81"/>
                </a:solidFill>
                <a:latin typeface="华文细黑" panose="02010600040101010101" charset="-122"/>
                <a:ea typeface="华文细黑" panose="02010600040101010101" charset="-122"/>
                <a:sym typeface="+mn-ea"/>
              </a:rPr>
              <a:t>创意手法十：角色</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583815" y="2739390"/>
            <a:ext cx="8763635" cy="1599565"/>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主角和配角：有超能力，有身世背景等。</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小配角：一般对剧情没有影响，存在本身就充满创意。</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5.3.10 </a:t>
            </a:r>
            <a:r>
              <a:rPr lang="zh-CN" altLang="en-US" sz="2000" b="1">
                <a:solidFill>
                  <a:srgbClr val="65AA81"/>
                </a:solidFill>
                <a:latin typeface="华文细黑" panose="02010600040101010101" charset="-122"/>
                <a:ea typeface="华文细黑" panose="02010600040101010101" charset="-122"/>
                <a:sym typeface="+mn-ea"/>
              </a:rPr>
              <a:t>创意手法十：角色</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789430" y="1135380"/>
            <a:ext cx="8763635" cy="2153285"/>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a:t>
            </a:r>
            <a:endParaRPr b="1">
              <a:solidFill>
                <a:srgbClr val="65AA81"/>
              </a:solidFill>
              <a:latin typeface="微软雅黑" panose="020B0503020204020204" charset="-122"/>
              <a:ea typeface="微软雅黑" panose="020B0503020204020204" charset="-122"/>
              <a:sym typeface="+mn-ea"/>
            </a:endParaRPr>
          </a:p>
          <a:p>
            <a:pPr algn="l"/>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《幽灵公主》森林里的小精灵        《冰河世纪》中的松鼠</a:t>
            </a:r>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《僵尸新娘》中的小狗                  《宝莲灯》中的小猴子</a:t>
            </a:r>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《千与千寻》《龙猫》中的煤灰精灵</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40963" name="图片 2" descr="QQ图片20180602171753"/>
          <p:cNvPicPr>
            <a:picLocks noChangeAspect="1"/>
          </p:cNvPicPr>
          <p:nvPr/>
        </p:nvPicPr>
        <p:blipFill>
          <a:blip r:embed="rId2"/>
          <a:stretch>
            <a:fillRect/>
          </a:stretch>
        </p:blipFill>
        <p:spPr>
          <a:xfrm>
            <a:off x="2028825" y="4612640"/>
            <a:ext cx="2418715" cy="1821815"/>
          </a:xfrm>
          <a:prstGeom prst="rect">
            <a:avLst/>
          </a:prstGeom>
          <a:noFill/>
          <a:ln w="9525">
            <a:noFill/>
          </a:ln>
        </p:spPr>
      </p:pic>
      <p:pic>
        <p:nvPicPr>
          <p:cNvPr id="40964" name="图片 1" descr="QQ图片20180602150336"/>
          <p:cNvPicPr>
            <a:picLocks noChangeAspect="1"/>
          </p:cNvPicPr>
          <p:nvPr/>
        </p:nvPicPr>
        <p:blipFill>
          <a:blip r:embed="rId3"/>
          <a:stretch>
            <a:fillRect/>
          </a:stretch>
        </p:blipFill>
        <p:spPr>
          <a:xfrm>
            <a:off x="2701290" y="2654935"/>
            <a:ext cx="3209290" cy="1812290"/>
          </a:xfrm>
          <a:prstGeom prst="rect">
            <a:avLst/>
          </a:prstGeom>
          <a:noFill/>
          <a:ln w="9525">
            <a:noFill/>
          </a:ln>
        </p:spPr>
      </p:pic>
      <p:pic>
        <p:nvPicPr>
          <p:cNvPr id="40965" name="图片 1" descr="QQ图片20180602174403"/>
          <p:cNvPicPr>
            <a:picLocks noChangeAspect="1"/>
          </p:cNvPicPr>
          <p:nvPr/>
        </p:nvPicPr>
        <p:blipFill>
          <a:blip r:embed="rId4"/>
          <a:stretch>
            <a:fillRect/>
          </a:stretch>
        </p:blipFill>
        <p:spPr>
          <a:xfrm>
            <a:off x="6970395" y="4612640"/>
            <a:ext cx="3394710" cy="1806575"/>
          </a:xfrm>
          <a:prstGeom prst="rect">
            <a:avLst/>
          </a:prstGeom>
          <a:noFill/>
          <a:ln w="9525">
            <a:noFill/>
          </a:ln>
        </p:spPr>
      </p:pic>
      <p:pic>
        <p:nvPicPr>
          <p:cNvPr id="40966" name="图片 3" descr="QQ图片20180602174336"/>
          <p:cNvPicPr>
            <a:picLocks noChangeAspect="1"/>
          </p:cNvPicPr>
          <p:nvPr/>
        </p:nvPicPr>
        <p:blipFill>
          <a:blip r:embed="rId5"/>
          <a:stretch>
            <a:fillRect/>
          </a:stretch>
        </p:blipFill>
        <p:spPr>
          <a:xfrm>
            <a:off x="4554855" y="4612640"/>
            <a:ext cx="2315845" cy="1822450"/>
          </a:xfrm>
          <a:prstGeom prst="rect">
            <a:avLst/>
          </a:prstGeom>
          <a:noFill/>
          <a:ln w="9525">
            <a:noFill/>
          </a:ln>
        </p:spPr>
      </p:pic>
      <p:pic>
        <p:nvPicPr>
          <p:cNvPr id="40967" name="图片 4" descr="QQ图片20180602174310"/>
          <p:cNvPicPr>
            <a:picLocks noChangeAspect="1"/>
          </p:cNvPicPr>
          <p:nvPr/>
        </p:nvPicPr>
        <p:blipFill>
          <a:blip r:embed="rId6"/>
          <a:stretch>
            <a:fillRect/>
          </a:stretch>
        </p:blipFill>
        <p:spPr>
          <a:xfrm>
            <a:off x="6073775" y="2654935"/>
            <a:ext cx="3395345" cy="18122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40964"/>
                                        </p:tgtEl>
                                        <p:attrNameLst>
                                          <p:attrName>style.visibility</p:attrName>
                                        </p:attrNameLst>
                                      </p:cBhvr>
                                      <p:to>
                                        <p:strVal val="visible"/>
                                      </p:to>
                                    </p:set>
                                    <p:animEffect transition="in" filter="blinds(horizontal)">
                                      <p:cBhvr>
                                        <p:cTn id="27" dur="500"/>
                                        <p:tgtEl>
                                          <p:spTgt spid="40964"/>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40967"/>
                                        </p:tgtEl>
                                        <p:attrNameLst>
                                          <p:attrName>style.visibility</p:attrName>
                                        </p:attrNameLst>
                                      </p:cBhvr>
                                      <p:to>
                                        <p:strVal val="visible"/>
                                      </p:to>
                                    </p:set>
                                    <p:animEffect transition="in" filter="blinds(horizontal)">
                                      <p:cBhvr>
                                        <p:cTn id="31" dur="500"/>
                                        <p:tgtEl>
                                          <p:spTgt spid="40967"/>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40963"/>
                                        </p:tgtEl>
                                        <p:attrNameLst>
                                          <p:attrName>style.visibility</p:attrName>
                                        </p:attrNameLst>
                                      </p:cBhvr>
                                      <p:to>
                                        <p:strVal val="visible"/>
                                      </p:to>
                                    </p:set>
                                    <p:animEffect transition="in" filter="blinds(horizontal)">
                                      <p:cBhvr>
                                        <p:cTn id="35" dur="500"/>
                                        <p:tgtEl>
                                          <p:spTgt spid="40963"/>
                                        </p:tgtEl>
                                      </p:cBhvr>
                                    </p:animEffect>
                                  </p:childTnLst>
                                </p:cTn>
                              </p:par>
                            </p:childTnLst>
                          </p:cTn>
                        </p:par>
                        <p:par>
                          <p:cTn id="36" fill="hold">
                            <p:stCondLst>
                              <p:cond delay="3500"/>
                            </p:stCondLst>
                            <p:childTnLst>
                              <p:par>
                                <p:cTn id="37" presetID="3" presetClass="entr" presetSubtype="10" fill="hold" nodeType="afterEffect">
                                  <p:stCondLst>
                                    <p:cond delay="0"/>
                                  </p:stCondLst>
                                  <p:childTnLst>
                                    <p:set>
                                      <p:cBhvr>
                                        <p:cTn id="38" dur="1" fill="hold">
                                          <p:stCondLst>
                                            <p:cond delay="0"/>
                                          </p:stCondLst>
                                        </p:cTn>
                                        <p:tgtEl>
                                          <p:spTgt spid="40966"/>
                                        </p:tgtEl>
                                        <p:attrNameLst>
                                          <p:attrName>style.visibility</p:attrName>
                                        </p:attrNameLst>
                                      </p:cBhvr>
                                      <p:to>
                                        <p:strVal val="visible"/>
                                      </p:to>
                                    </p:set>
                                    <p:animEffect transition="in" filter="blinds(horizontal)">
                                      <p:cBhvr>
                                        <p:cTn id="39" dur="500"/>
                                        <p:tgtEl>
                                          <p:spTgt spid="40966"/>
                                        </p:tgtEl>
                                      </p:cBhvr>
                                    </p:animEffect>
                                  </p:childTnLst>
                                </p:cTn>
                              </p:par>
                            </p:childTnLst>
                          </p:cTn>
                        </p:par>
                        <p:par>
                          <p:cTn id="40" fill="hold">
                            <p:stCondLst>
                              <p:cond delay="4000"/>
                            </p:stCondLst>
                            <p:childTnLst>
                              <p:par>
                                <p:cTn id="41" presetID="3" presetClass="entr" presetSubtype="10" fill="hold" nodeType="afterEffect">
                                  <p:stCondLst>
                                    <p:cond delay="0"/>
                                  </p:stCondLst>
                                  <p:childTnLst>
                                    <p:set>
                                      <p:cBhvr>
                                        <p:cTn id="42" dur="1" fill="hold">
                                          <p:stCondLst>
                                            <p:cond delay="0"/>
                                          </p:stCondLst>
                                        </p:cTn>
                                        <p:tgtEl>
                                          <p:spTgt spid="40965"/>
                                        </p:tgtEl>
                                        <p:attrNameLst>
                                          <p:attrName>style.visibility</p:attrName>
                                        </p:attrNameLst>
                                      </p:cBhvr>
                                      <p:to>
                                        <p:strVal val="visible"/>
                                      </p:to>
                                    </p:set>
                                    <p:animEffect transition="in" filter="blinds(horizontal)">
                                      <p:cBhvr>
                                        <p:cTn id="43"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5.1 </a:t>
            </a:r>
            <a:r>
              <a:rPr lang="zh-CN" altLang="en-US" sz="2000" b="1">
                <a:solidFill>
                  <a:srgbClr val="65AA81"/>
                </a:solidFill>
                <a:latin typeface="华文细黑" panose="02010600040101010101" charset="-122"/>
                <a:ea typeface="华文细黑" panose="02010600040101010101" charset="-122"/>
                <a:sym typeface="+mn-ea"/>
              </a:rPr>
              <a:t>主题</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718185" y="1466215"/>
            <a:ext cx="7983220" cy="1938020"/>
          </a:xfrm>
          <a:prstGeom prst="rect">
            <a:avLst/>
          </a:prstGeom>
        </p:spPr>
        <p:txBody>
          <a:bodyPr wrap="square">
            <a:spAutoFit/>
          </a:bodyPr>
          <a:lstStyle/>
          <a:p>
            <a:pPr algn="l"/>
            <a:r>
              <a:rPr lang="zh-CN" altLang="en-US" sz="2400">
                <a:solidFill>
                  <a:srgbClr val="65AA81"/>
                </a:solidFill>
                <a:latin typeface="微软雅黑" panose="020B0503020204020204" charset="-122"/>
                <a:ea typeface="微软雅黑" panose="020B0503020204020204" charset="-122"/>
                <a:sym typeface="+mn-ea"/>
              </a:rPr>
              <a:t>举例：</a:t>
            </a:r>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中国欧美——简单的主题。</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《大闹天宫》《小鸡快跑》：反抗强势力的压迫</a:t>
            </a:r>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《功夫熊猫》：坚持理想</a:t>
            </a:r>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《海底总动员》：战胜自己</a:t>
            </a:r>
            <a:endParaRPr lang="zh-CN" altLang="en-US" sz="2400">
              <a:solidFill>
                <a:srgbClr val="65AA81"/>
              </a:solidFill>
              <a:latin typeface="微软雅黑" panose="020B0503020204020204" charset="-122"/>
              <a:ea typeface="微软雅黑" panose="020B0503020204020204" charset="-122"/>
              <a:sym typeface="+mn-ea"/>
            </a:endParaRPr>
          </a:p>
        </p:txBody>
      </p:sp>
      <p:pic>
        <p:nvPicPr>
          <p:cNvPr id="7171" name="图片 1" descr="QQ图片20180517093111"/>
          <p:cNvPicPr>
            <a:picLocks noChangeAspect="1"/>
          </p:cNvPicPr>
          <p:nvPr/>
        </p:nvPicPr>
        <p:blipFill>
          <a:blip r:embed="rId2"/>
          <a:stretch>
            <a:fillRect/>
          </a:stretch>
        </p:blipFill>
        <p:spPr>
          <a:xfrm>
            <a:off x="7420610" y="1351280"/>
            <a:ext cx="4330065" cy="2052955"/>
          </a:xfrm>
          <a:prstGeom prst="rect">
            <a:avLst/>
          </a:prstGeom>
          <a:noFill/>
          <a:ln w="9525">
            <a:noFill/>
          </a:ln>
        </p:spPr>
      </p:pic>
      <p:pic>
        <p:nvPicPr>
          <p:cNvPr id="7172" name="图片 2" descr="QQ图片20180517093036"/>
          <p:cNvPicPr>
            <a:picLocks noChangeAspect="1"/>
          </p:cNvPicPr>
          <p:nvPr/>
        </p:nvPicPr>
        <p:blipFill>
          <a:blip r:embed="rId3"/>
          <a:stretch>
            <a:fillRect/>
          </a:stretch>
        </p:blipFill>
        <p:spPr>
          <a:xfrm>
            <a:off x="8239125" y="3729355"/>
            <a:ext cx="3404870" cy="2737485"/>
          </a:xfrm>
          <a:prstGeom prst="rect">
            <a:avLst/>
          </a:prstGeom>
          <a:noFill/>
          <a:ln w="9525">
            <a:noFill/>
          </a:ln>
        </p:spPr>
      </p:pic>
      <p:pic>
        <p:nvPicPr>
          <p:cNvPr id="7173" name="图片 3" descr="QQ图片20180517092914"/>
          <p:cNvPicPr>
            <a:picLocks noChangeAspect="1"/>
          </p:cNvPicPr>
          <p:nvPr/>
        </p:nvPicPr>
        <p:blipFill>
          <a:blip r:embed="rId4"/>
          <a:stretch>
            <a:fillRect/>
          </a:stretch>
        </p:blipFill>
        <p:spPr>
          <a:xfrm>
            <a:off x="4438015" y="3750945"/>
            <a:ext cx="3614420" cy="2693670"/>
          </a:xfrm>
          <a:prstGeom prst="rect">
            <a:avLst/>
          </a:prstGeom>
          <a:noFill/>
          <a:ln w="9525">
            <a:noFill/>
          </a:ln>
        </p:spPr>
      </p:pic>
      <p:pic>
        <p:nvPicPr>
          <p:cNvPr id="7174" name="图片 4" descr="QQ图片20180517131347"/>
          <p:cNvPicPr>
            <a:picLocks noChangeAspect="1"/>
          </p:cNvPicPr>
          <p:nvPr/>
        </p:nvPicPr>
        <p:blipFill>
          <a:blip r:embed="rId5"/>
          <a:stretch>
            <a:fillRect/>
          </a:stretch>
        </p:blipFill>
        <p:spPr>
          <a:xfrm>
            <a:off x="382905" y="3750945"/>
            <a:ext cx="3748405" cy="26930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7171"/>
                                        </p:tgtEl>
                                        <p:attrNameLst>
                                          <p:attrName>style.visibility</p:attrName>
                                        </p:attrNameLst>
                                      </p:cBhvr>
                                      <p:to>
                                        <p:strVal val="visible"/>
                                      </p:to>
                                    </p:set>
                                    <p:animEffect transition="in" filter="wipe(up)">
                                      <p:cBhvr>
                                        <p:cTn id="27" dur="500"/>
                                        <p:tgtEl>
                                          <p:spTgt spid="7171"/>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animEffect transition="in" filter="wipe(up)">
                                      <p:cBhvr>
                                        <p:cTn id="31" dur="500"/>
                                        <p:tgtEl>
                                          <p:spTgt spid="7174"/>
                                        </p:tgtEl>
                                      </p:cBhvr>
                                    </p:animEffect>
                                  </p:childTnLst>
                                </p:cTn>
                              </p:par>
                            </p:childTnLst>
                          </p:cTn>
                        </p:par>
                        <p:par>
                          <p:cTn id="32" fill="hold">
                            <p:stCondLst>
                              <p:cond delay="3000"/>
                            </p:stCondLst>
                            <p:childTnLst>
                              <p:par>
                                <p:cTn id="33" presetID="22" presetClass="entr" presetSubtype="1" fill="hold" nodeType="afterEffect">
                                  <p:stCondLst>
                                    <p:cond delay="0"/>
                                  </p:stCondLst>
                                  <p:childTnLst>
                                    <p:set>
                                      <p:cBhvr>
                                        <p:cTn id="34" dur="1" fill="hold">
                                          <p:stCondLst>
                                            <p:cond delay="0"/>
                                          </p:stCondLst>
                                        </p:cTn>
                                        <p:tgtEl>
                                          <p:spTgt spid="7173"/>
                                        </p:tgtEl>
                                        <p:attrNameLst>
                                          <p:attrName>style.visibility</p:attrName>
                                        </p:attrNameLst>
                                      </p:cBhvr>
                                      <p:to>
                                        <p:strVal val="visible"/>
                                      </p:to>
                                    </p:set>
                                    <p:animEffect transition="in" filter="wipe(up)">
                                      <p:cBhvr>
                                        <p:cTn id="35" dur="500"/>
                                        <p:tgtEl>
                                          <p:spTgt spid="7173"/>
                                        </p:tgtEl>
                                      </p:cBhvr>
                                    </p:animEffect>
                                  </p:childTnLst>
                                </p:cTn>
                              </p:par>
                            </p:childTnLst>
                          </p:cTn>
                        </p:par>
                        <p:par>
                          <p:cTn id="36" fill="hold">
                            <p:stCondLst>
                              <p:cond delay="3500"/>
                            </p:stCondLst>
                            <p:childTnLst>
                              <p:par>
                                <p:cTn id="37" presetID="22" presetClass="entr" presetSubtype="1" fill="hold" nodeType="afterEffect">
                                  <p:stCondLst>
                                    <p:cond delay="0"/>
                                  </p:stCondLst>
                                  <p:childTnLst>
                                    <p:set>
                                      <p:cBhvr>
                                        <p:cTn id="38" dur="1" fill="hold">
                                          <p:stCondLst>
                                            <p:cond delay="0"/>
                                          </p:stCondLst>
                                        </p:cTn>
                                        <p:tgtEl>
                                          <p:spTgt spid="7172"/>
                                        </p:tgtEl>
                                        <p:attrNameLst>
                                          <p:attrName>style.visibility</p:attrName>
                                        </p:attrNameLst>
                                      </p:cBhvr>
                                      <p:to>
                                        <p:strVal val="visible"/>
                                      </p:to>
                                    </p:set>
                                    <p:animEffect transition="in" filter="wipe(up)">
                                      <p:cBhvr>
                                        <p:cTn id="39"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5.3.11 </a:t>
            </a:r>
            <a:r>
              <a:rPr lang="zh-CN" altLang="en-US" sz="2000" b="1">
                <a:solidFill>
                  <a:srgbClr val="65AA81"/>
                </a:solidFill>
                <a:latin typeface="华文细黑" panose="02010600040101010101" charset="-122"/>
                <a:ea typeface="华文细黑" panose="02010600040101010101" charset="-122"/>
                <a:sym typeface="+mn-ea"/>
              </a:rPr>
              <a:t>创意手法十一：动作</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164080" y="1756410"/>
            <a:ext cx="8763635" cy="1322070"/>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《黑客帝国》 躲子弹</a:t>
            </a:r>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《玩具总动员》 飞向宇宙，浩瀚无垠</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41987" name="图片 1" descr="QQ图片20180602174654"/>
          <p:cNvPicPr>
            <a:picLocks noChangeAspect="1"/>
          </p:cNvPicPr>
          <p:nvPr/>
        </p:nvPicPr>
        <p:blipFill>
          <a:blip r:embed="rId2"/>
          <a:stretch>
            <a:fillRect/>
          </a:stretch>
        </p:blipFill>
        <p:spPr>
          <a:xfrm>
            <a:off x="806450" y="2952115"/>
            <a:ext cx="5440045" cy="2778125"/>
          </a:xfrm>
          <a:prstGeom prst="rect">
            <a:avLst/>
          </a:prstGeom>
          <a:noFill/>
          <a:ln w="9525">
            <a:noFill/>
          </a:ln>
        </p:spPr>
      </p:pic>
      <p:pic>
        <p:nvPicPr>
          <p:cNvPr id="41988" name="图片 2" descr="QQ图片20180602175044"/>
          <p:cNvPicPr>
            <a:picLocks noChangeAspect="1"/>
          </p:cNvPicPr>
          <p:nvPr/>
        </p:nvPicPr>
        <p:blipFill>
          <a:blip r:embed="rId3"/>
          <a:stretch>
            <a:fillRect/>
          </a:stretch>
        </p:blipFill>
        <p:spPr>
          <a:xfrm>
            <a:off x="6450330" y="2952115"/>
            <a:ext cx="4919345" cy="27774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41987"/>
                                        </p:tgtEl>
                                        <p:attrNameLst>
                                          <p:attrName>style.visibility</p:attrName>
                                        </p:attrNameLst>
                                      </p:cBhvr>
                                      <p:to>
                                        <p:strVal val="visible"/>
                                      </p:to>
                                    </p:set>
                                    <p:animEffect transition="in" filter="wipe(left)">
                                      <p:cBhvr>
                                        <p:cTn id="27" dur="500"/>
                                        <p:tgtEl>
                                          <p:spTgt spid="41987"/>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41988"/>
                                        </p:tgtEl>
                                        <p:attrNameLst>
                                          <p:attrName>style.visibility</p:attrName>
                                        </p:attrNameLst>
                                      </p:cBhvr>
                                      <p:to>
                                        <p:strVal val="visible"/>
                                      </p:to>
                                    </p:set>
                                    <p:animEffect transition="in" filter="wipe(left)">
                                      <p:cBhvr>
                                        <p:cTn id="31"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5.3.12 </a:t>
            </a:r>
            <a:r>
              <a:rPr lang="zh-CN" altLang="en-US" sz="2000" b="1">
                <a:solidFill>
                  <a:srgbClr val="65AA81"/>
                </a:solidFill>
                <a:latin typeface="华文细黑" panose="02010600040101010101" charset="-122"/>
                <a:ea typeface="华文细黑" panose="02010600040101010101" charset="-122"/>
                <a:sym typeface="+mn-ea"/>
              </a:rPr>
              <a:t>创意手法十二：风格</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164080" y="1756410"/>
            <a:ext cx="8763635" cy="1045210"/>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    《超级掌门无敌狗》《玛丽和马克思》</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44035" name="图片 1" descr="QQ图片20180602175321"/>
          <p:cNvPicPr>
            <a:picLocks noChangeAspect="1"/>
          </p:cNvPicPr>
          <p:nvPr/>
        </p:nvPicPr>
        <p:blipFill>
          <a:blip r:embed="rId2"/>
          <a:stretch>
            <a:fillRect/>
          </a:stretch>
        </p:blipFill>
        <p:spPr>
          <a:xfrm>
            <a:off x="6170295" y="2624773"/>
            <a:ext cx="5456238" cy="3236912"/>
          </a:xfrm>
          <a:prstGeom prst="rect">
            <a:avLst/>
          </a:prstGeom>
          <a:noFill/>
          <a:ln w="9525">
            <a:noFill/>
          </a:ln>
        </p:spPr>
      </p:pic>
      <p:pic>
        <p:nvPicPr>
          <p:cNvPr id="44036" name="图片 2" descr="QQ图片20180602175300"/>
          <p:cNvPicPr>
            <a:picLocks noChangeAspect="1"/>
          </p:cNvPicPr>
          <p:nvPr/>
        </p:nvPicPr>
        <p:blipFill>
          <a:blip r:embed="rId3"/>
          <a:stretch>
            <a:fillRect/>
          </a:stretch>
        </p:blipFill>
        <p:spPr>
          <a:xfrm>
            <a:off x="511175" y="3350260"/>
            <a:ext cx="5512435" cy="22567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18" presetClass="entr" presetSubtype="12" fill="hold" nodeType="afterEffect">
                                  <p:stCondLst>
                                    <p:cond delay="0"/>
                                  </p:stCondLst>
                                  <p:childTnLst>
                                    <p:set>
                                      <p:cBhvr>
                                        <p:cTn id="26" dur="1" fill="hold">
                                          <p:stCondLst>
                                            <p:cond delay="0"/>
                                          </p:stCondLst>
                                        </p:cTn>
                                        <p:tgtEl>
                                          <p:spTgt spid="44036"/>
                                        </p:tgtEl>
                                        <p:attrNameLst>
                                          <p:attrName>style.visibility</p:attrName>
                                        </p:attrNameLst>
                                      </p:cBhvr>
                                      <p:to>
                                        <p:strVal val="visible"/>
                                      </p:to>
                                    </p:set>
                                    <p:animEffect transition="in" filter="strips(downLeft)">
                                      <p:cBhvr>
                                        <p:cTn id="27" dur="500"/>
                                        <p:tgtEl>
                                          <p:spTgt spid="44036"/>
                                        </p:tgtEl>
                                      </p:cBhvr>
                                    </p:animEffect>
                                  </p:childTnLst>
                                </p:cTn>
                              </p:par>
                            </p:childTnLst>
                          </p:cTn>
                        </p:par>
                        <p:par>
                          <p:cTn id="28" fill="hold">
                            <p:stCondLst>
                              <p:cond delay="2500"/>
                            </p:stCondLst>
                            <p:childTnLst>
                              <p:par>
                                <p:cTn id="29" presetID="18" presetClass="entr" presetSubtype="12" fill="hold" nodeType="afterEffect">
                                  <p:stCondLst>
                                    <p:cond delay="0"/>
                                  </p:stCondLst>
                                  <p:childTnLst>
                                    <p:set>
                                      <p:cBhvr>
                                        <p:cTn id="30" dur="1" fill="hold">
                                          <p:stCondLst>
                                            <p:cond delay="0"/>
                                          </p:stCondLst>
                                        </p:cTn>
                                        <p:tgtEl>
                                          <p:spTgt spid="44035"/>
                                        </p:tgtEl>
                                        <p:attrNameLst>
                                          <p:attrName>style.visibility</p:attrName>
                                        </p:attrNameLst>
                                      </p:cBhvr>
                                      <p:to>
                                        <p:strVal val="visible"/>
                                      </p:to>
                                    </p:set>
                                    <p:animEffect transition="in" filter="strips(downLeft)">
                                      <p:cBhvr>
                                        <p:cTn id="31"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5.3.12 </a:t>
            </a:r>
            <a:r>
              <a:rPr lang="zh-CN" altLang="en-US" sz="2000" b="1">
                <a:solidFill>
                  <a:srgbClr val="65AA81"/>
                </a:solidFill>
                <a:latin typeface="华文细黑" panose="02010600040101010101" charset="-122"/>
                <a:ea typeface="华文细黑" panose="02010600040101010101" charset="-122"/>
                <a:sym typeface="+mn-ea"/>
              </a:rPr>
              <a:t>创意手法十二：风格</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164080" y="1756410"/>
            <a:ext cx="8763635" cy="1045210"/>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     偶人动画   《彼得与狼》</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45059" name="图片 1" descr="QQ图片20180602175434"/>
          <p:cNvPicPr>
            <a:picLocks noChangeAspect="1"/>
          </p:cNvPicPr>
          <p:nvPr/>
        </p:nvPicPr>
        <p:blipFill>
          <a:blip r:embed="rId2"/>
          <a:stretch>
            <a:fillRect/>
          </a:stretch>
        </p:blipFill>
        <p:spPr>
          <a:xfrm>
            <a:off x="5643880" y="2651760"/>
            <a:ext cx="5788025" cy="3248660"/>
          </a:xfrm>
          <a:prstGeom prst="rect">
            <a:avLst/>
          </a:prstGeom>
          <a:noFill/>
          <a:ln w="9525">
            <a:noFill/>
          </a:ln>
        </p:spPr>
      </p:pic>
      <p:pic>
        <p:nvPicPr>
          <p:cNvPr id="45060" name="图片 2" descr="QQ图片20180602175419"/>
          <p:cNvPicPr>
            <a:picLocks noChangeAspect="1"/>
          </p:cNvPicPr>
          <p:nvPr/>
        </p:nvPicPr>
        <p:blipFill>
          <a:blip r:embed="rId3"/>
          <a:stretch>
            <a:fillRect/>
          </a:stretch>
        </p:blipFill>
        <p:spPr>
          <a:xfrm>
            <a:off x="744855" y="2651760"/>
            <a:ext cx="4652645" cy="32435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45060"/>
                                        </p:tgtEl>
                                        <p:attrNameLst>
                                          <p:attrName>style.visibility</p:attrName>
                                        </p:attrNameLst>
                                      </p:cBhvr>
                                      <p:to>
                                        <p:strVal val="visible"/>
                                      </p:to>
                                    </p:set>
                                    <p:animEffect transition="in" filter="checkerboard(across)">
                                      <p:cBhvr>
                                        <p:cTn id="27" dur="500"/>
                                        <p:tgtEl>
                                          <p:spTgt spid="45060"/>
                                        </p:tgtEl>
                                      </p:cBhvr>
                                    </p:animEffect>
                                  </p:childTnLst>
                                </p:cTn>
                              </p:par>
                            </p:childTnLst>
                          </p:cTn>
                        </p:par>
                        <p:par>
                          <p:cTn id="28" fill="hold">
                            <p:stCondLst>
                              <p:cond delay="2500"/>
                            </p:stCondLst>
                            <p:childTnLst>
                              <p:par>
                                <p:cTn id="29" presetID="5" presetClass="entr" presetSubtype="10" fill="hold" nodeType="afterEffect">
                                  <p:stCondLst>
                                    <p:cond delay="0"/>
                                  </p:stCondLst>
                                  <p:childTnLst>
                                    <p:set>
                                      <p:cBhvr>
                                        <p:cTn id="30" dur="1" fill="hold">
                                          <p:stCondLst>
                                            <p:cond delay="0"/>
                                          </p:stCondLst>
                                        </p:cTn>
                                        <p:tgtEl>
                                          <p:spTgt spid="45059"/>
                                        </p:tgtEl>
                                        <p:attrNameLst>
                                          <p:attrName>style.visibility</p:attrName>
                                        </p:attrNameLst>
                                      </p:cBhvr>
                                      <p:to>
                                        <p:strVal val="visible"/>
                                      </p:to>
                                    </p:set>
                                    <p:animEffect transition="in" filter="checkerboard(across)">
                                      <p:cBhvr>
                                        <p:cTn id="31" dur="500"/>
                                        <p:tgtEl>
                                          <p:spTgt spid="45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5.3.12 </a:t>
            </a:r>
            <a:r>
              <a:rPr lang="zh-CN" altLang="en-US" sz="2000" b="1">
                <a:solidFill>
                  <a:srgbClr val="65AA81"/>
                </a:solidFill>
                <a:latin typeface="华文细黑" panose="02010600040101010101" charset="-122"/>
                <a:ea typeface="华文细黑" panose="02010600040101010101" charset="-122"/>
                <a:sym typeface="+mn-ea"/>
              </a:rPr>
              <a:t>创意手法十二：风格</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207260" y="1542415"/>
            <a:ext cx="8763635" cy="1322070"/>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a:t>
            </a:r>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电脑技术实现不同质感      三维渲染成二维的效果《纸上谈情》</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46083" name="图片 1" descr="QQ图片20180602180832"/>
          <p:cNvPicPr>
            <a:picLocks noChangeAspect="1"/>
          </p:cNvPicPr>
          <p:nvPr/>
        </p:nvPicPr>
        <p:blipFill>
          <a:blip r:embed="rId2"/>
          <a:stretch>
            <a:fillRect/>
          </a:stretch>
        </p:blipFill>
        <p:spPr>
          <a:xfrm>
            <a:off x="1170940" y="2589530"/>
            <a:ext cx="6378575" cy="3566160"/>
          </a:xfrm>
          <a:prstGeom prst="rect">
            <a:avLst/>
          </a:prstGeom>
          <a:noFill/>
          <a:ln w="9525">
            <a:noFill/>
          </a:ln>
        </p:spPr>
      </p:pic>
      <p:pic>
        <p:nvPicPr>
          <p:cNvPr id="46084" name="图片 2" descr="QQ图片20180602180810"/>
          <p:cNvPicPr>
            <a:picLocks noChangeAspect="1"/>
          </p:cNvPicPr>
          <p:nvPr/>
        </p:nvPicPr>
        <p:blipFill>
          <a:blip r:embed="rId3"/>
          <a:stretch>
            <a:fillRect/>
          </a:stretch>
        </p:blipFill>
        <p:spPr>
          <a:xfrm>
            <a:off x="7860030" y="2589530"/>
            <a:ext cx="2757805" cy="35655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46083"/>
                                        </p:tgtEl>
                                        <p:attrNameLst>
                                          <p:attrName>style.visibility</p:attrName>
                                        </p:attrNameLst>
                                      </p:cBhvr>
                                      <p:to>
                                        <p:strVal val="visible"/>
                                      </p:to>
                                    </p:set>
                                    <p:animEffect transition="in" filter="barn(inVertical)">
                                      <p:cBhvr>
                                        <p:cTn id="27" dur="500"/>
                                        <p:tgtEl>
                                          <p:spTgt spid="46083"/>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46084"/>
                                        </p:tgtEl>
                                        <p:attrNameLst>
                                          <p:attrName>style.visibility</p:attrName>
                                        </p:attrNameLst>
                                      </p:cBhvr>
                                      <p:to>
                                        <p:strVal val="visible"/>
                                      </p:to>
                                    </p:set>
                                    <p:animEffect transition="in" filter="barn(inVertical)">
                                      <p:cBhvr>
                                        <p:cTn id="31"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5.3.12 </a:t>
            </a:r>
            <a:r>
              <a:rPr lang="zh-CN" altLang="en-US" sz="2000" b="1">
                <a:solidFill>
                  <a:srgbClr val="65AA81"/>
                </a:solidFill>
                <a:latin typeface="华文细黑" panose="02010600040101010101" charset="-122"/>
                <a:ea typeface="华文细黑" panose="02010600040101010101" charset="-122"/>
                <a:sym typeface="+mn-ea"/>
              </a:rPr>
              <a:t>创意手法十二：风格</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2207260" y="1542415"/>
            <a:ext cx="8763635" cy="1045210"/>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案例分析     多种表现形式综合    《麦兜故事》</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47107" name="图片 1" descr="QQ图片20180602180937"/>
          <p:cNvPicPr>
            <a:picLocks noChangeAspect="1"/>
          </p:cNvPicPr>
          <p:nvPr/>
        </p:nvPicPr>
        <p:blipFill>
          <a:blip r:embed="rId2"/>
          <a:stretch>
            <a:fillRect/>
          </a:stretch>
        </p:blipFill>
        <p:spPr>
          <a:xfrm>
            <a:off x="2398395" y="2113280"/>
            <a:ext cx="7393940" cy="41573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8" presetClass="entr" presetSubtype="16" fill="hold" nodeType="afterEffect">
                                  <p:stCondLst>
                                    <p:cond delay="0"/>
                                  </p:stCondLst>
                                  <p:childTnLst>
                                    <p:set>
                                      <p:cBhvr>
                                        <p:cTn id="26" dur="500" fill="hold">
                                          <p:stCondLst>
                                            <p:cond delay="0"/>
                                          </p:stCondLst>
                                        </p:cTn>
                                        <p:tgtEl>
                                          <p:spTgt spid="47107"/>
                                        </p:tgtEl>
                                        <p:attrNameLst>
                                          <p:attrName>style.visibility</p:attrName>
                                        </p:attrNameLst>
                                      </p:cBhvr>
                                      <p:to>
                                        <p:strVal val="visible"/>
                                      </p:to>
                                    </p:set>
                                    <p:animEffect transition="in" filter="diamond(in)">
                                      <p:cBhvr>
                                        <p:cTn id="27" dur="5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5.3.12 </a:t>
            </a:r>
            <a:r>
              <a:rPr lang="zh-CN" altLang="en-US" sz="2000" b="1">
                <a:solidFill>
                  <a:srgbClr val="65AA81"/>
                </a:solidFill>
                <a:latin typeface="华文细黑" panose="02010600040101010101" charset="-122"/>
                <a:ea typeface="华文细黑" panose="02010600040101010101" charset="-122"/>
                <a:sym typeface="+mn-ea"/>
              </a:rPr>
              <a:t>创意手法十二：风格</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821815" y="1670685"/>
            <a:ext cx="8763635" cy="1322070"/>
          </a:xfrm>
          <a:prstGeom prst="rect">
            <a:avLst/>
          </a:prstGeom>
        </p:spPr>
        <p:txBody>
          <a:bodyPr wrap="square">
            <a:spAutoFit/>
          </a:bodyPr>
          <a:p>
            <a:pPr algn="l"/>
            <a:r>
              <a:rPr lang="en-US" b="1">
                <a:solidFill>
                  <a:srgbClr val="65AA81"/>
                </a:solidFill>
                <a:latin typeface="微软雅黑" panose="020B0503020204020204" charset="-122"/>
                <a:ea typeface="微软雅黑" panose="020B0503020204020204" charset="-122"/>
                <a:sym typeface="+mn-ea"/>
              </a:rPr>
              <a:t>  </a:t>
            </a:r>
            <a:r>
              <a:rPr b="1">
                <a:solidFill>
                  <a:srgbClr val="65AA81"/>
                </a:solidFill>
                <a:latin typeface="微软雅黑" panose="020B0503020204020204" charset="-122"/>
                <a:ea typeface="微软雅黑" panose="020B0503020204020204" charset="-122"/>
                <a:sym typeface="+mn-ea"/>
              </a:rPr>
              <a:t>案例分析</a:t>
            </a:r>
            <a:endParaRPr b="1">
              <a:solidFill>
                <a:srgbClr val="65AA81"/>
              </a:solidFill>
              <a:latin typeface="微软雅黑" panose="020B0503020204020204" charset="-122"/>
              <a:ea typeface="微软雅黑" panose="020B0503020204020204" charset="-122"/>
              <a:sym typeface="+mn-ea"/>
            </a:endParaRPr>
          </a:p>
          <a:p>
            <a:pPr algn="l"/>
            <a:r>
              <a:rPr b="1">
                <a:solidFill>
                  <a:srgbClr val="65AA81"/>
                </a:solidFill>
                <a:latin typeface="微软雅黑" panose="020B0503020204020204" charset="-122"/>
                <a:ea typeface="微软雅黑" panose="020B0503020204020204" charset="-122"/>
                <a:sym typeface="+mn-ea"/>
              </a:rPr>
              <a:t>《夏》 水墨质感          《桃花源记》 皮影质感</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48131" name="图片 1" descr="QQ图片20180602175826"/>
          <p:cNvPicPr>
            <a:picLocks noChangeAspect="1"/>
          </p:cNvPicPr>
          <p:nvPr/>
        </p:nvPicPr>
        <p:blipFill>
          <a:blip r:embed="rId2"/>
          <a:stretch>
            <a:fillRect/>
          </a:stretch>
        </p:blipFill>
        <p:spPr>
          <a:xfrm>
            <a:off x="512445" y="2725420"/>
            <a:ext cx="6420485" cy="2628900"/>
          </a:xfrm>
          <a:prstGeom prst="rect">
            <a:avLst/>
          </a:prstGeom>
          <a:noFill/>
          <a:ln w="9525">
            <a:noFill/>
          </a:ln>
        </p:spPr>
      </p:pic>
      <p:pic>
        <p:nvPicPr>
          <p:cNvPr id="48132" name="图片 2" descr="QQ图片20180602180500"/>
          <p:cNvPicPr>
            <a:picLocks noChangeAspect="1"/>
          </p:cNvPicPr>
          <p:nvPr/>
        </p:nvPicPr>
        <p:blipFill>
          <a:blip r:embed="rId3"/>
          <a:stretch>
            <a:fillRect/>
          </a:stretch>
        </p:blipFill>
        <p:spPr>
          <a:xfrm>
            <a:off x="7029768" y="2725420"/>
            <a:ext cx="4714875" cy="26289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48131"/>
                                        </p:tgtEl>
                                        <p:attrNameLst>
                                          <p:attrName>style.visibility</p:attrName>
                                        </p:attrNameLst>
                                      </p:cBhvr>
                                      <p:to>
                                        <p:strVal val="visible"/>
                                      </p:to>
                                    </p:set>
                                    <p:animEffect transition="in" filter="wipe(left)">
                                      <p:cBhvr>
                                        <p:cTn id="27" dur="500"/>
                                        <p:tgtEl>
                                          <p:spTgt spid="48131"/>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48132"/>
                                        </p:tgtEl>
                                        <p:attrNameLst>
                                          <p:attrName>style.visibility</p:attrName>
                                        </p:attrNameLst>
                                      </p:cBhvr>
                                      <p:to>
                                        <p:strVal val="visible"/>
                                      </p:to>
                                    </p:set>
                                    <p:animEffect transition="in" filter="wipe(left)">
                                      <p:cBhvr>
                                        <p:cTn id="31" dur="5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6048375"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5.3.12 </a:t>
            </a:r>
            <a:r>
              <a:rPr lang="zh-CN" altLang="en-US" sz="2000" b="1">
                <a:solidFill>
                  <a:srgbClr val="65AA81"/>
                </a:solidFill>
                <a:latin typeface="华文细黑" panose="02010600040101010101" charset="-122"/>
                <a:ea typeface="华文细黑" panose="02010600040101010101" charset="-122"/>
                <a:sym typeface="+mn-ea"/>
              </a:rPr>
              <a:t>创意手法十二：风格</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3" name="矩形 2"/>
          <p:cNvSpPr/>
          <p:nvPr/>
        </p:nvSpPr>
        <p:spPr>
          <a:xfrm>
            <a:off x="1821815" y="1670685"/>
            <a:ext cx="8763635" cy="1045210"/>
          </a:xfrm>
          <a:prstGeom prst="rect">
            <a:avLst/>
          </a:prstGeom>
        </p:spPr>
        <p:txBody>
          <a:bodyPr wrap="square">
            <a:spAutoFit/>
          </a:bodyPr>
          <a:p>
            <a:pPr algn="l"/>
            <a:r>
              <a:rPr b="1">
                <a:solidFill>
                  <a:srgbClr val="65AA81"/>
                </a:solidFill>
                <a:latin typeface="微软雅黑" panose="020B0503020204020204" charset="-122"/>
                <a:ea typeface="微软雅黑" panose="020B0503020204020204" charset="-122"/>
                <a:sym typeface="+mn-ea"/>
              </a:rPr>
              <a:t>其他材料的    钢丝    金属零件    《侏罗纪公园》</a:t>
            </a:r>
            <a:endParaRPr b="1">
              <a:solidFill>
                <a:srgbClr val="65AA81"/>
              </a:solidFill>
              <a:latin typeface="微软雅黑" panose="020B0503020204020204" charset="-122"/>
              <a:ea typeface="微软雅黑" panose="020B0503020204020204" charset="-122"/>
              <a:sym typeface="+mn-ea"/>
            </a:endParaRPr>
          </a:p>
          <a:p>
            <a:pPr algn="l"/>
            <a:endParaRPr sz="20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p:txBody>
      </p:sp>
      <p:pic>
        <p:nvPicPr>
          <p:cNvPr id="49155" name="图片 1" descr="QQ图片20180602181143"/>
          <p:cNvPicPr>
            <a:picLocks noChangeAspect="1"/>
          </p:cNvPicPr>
          <p:nvPr/>
        </p:nvPicPr>
        <p:blipFill>
          <a:blip r:embed="rId2"/>
          <a:stretch>
            <a:fillRect/>
          </a:stretch>
        </p:blipFill>
        <p:spPr>
          <a:xfrm>
            <a:off x="6226175" y="2703830"/>
            <a:ext cx="5208905" cy="3001010"/>
          </a:xfrm>
          <a:prstGeom prst="rect">
            <a:avLst/>
          </a:prstGeom>
          <a:noFill/>
          <a:ln w="9525">
            <a:noFill/>
          </a:ln>
        </p:spPr>
      </p:pic>
      <p:pic>
        <p:nvPicPr>
          <p:cNvPr id="49156" name="图片 2" descr="QQ图片20180602181223"/>
          <p:cNvPicPr>
            <a:picLocks noChangeAspect="1"/>
          </p:cNvPicPr>
          <p:nvPr/>
        </p:nvPicPr>
        <p:blipFill>
          <a:blip r:embed="rId3"/>
          <a:stretch>
            <a:fillRect/>
          </a:stretch>
        </p:blipFill>
        <p:spPr>
          <a:xfrm>
            <a:off x="693420" y="2715895"/>
            <a:ext cx="5441950" cy="2976563"/>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000"/>
                            </p:stCondLst>
                            <p:childTnLst>
                              <p:par>
                                <p:cTn id="25" presetID="13" presetClass="entr" presetSubtype="16" fill="hold" nodeType="afterEffect">
                                  <p:stCondLst>
                                    <p:cond delay="0"/>
                                  </p:stCondLst>
                                  <p:childTnLst>
                                    <p:set>
                                      <p:cBhvr>
                                        <p:cTn id="26" dur="500" fill="hold">
                                          <p:stCondLst>
                                            <p:cond delay="0"/>
                                          </p:stCondLst>
                                        </p:cTn>
                                        <p:tgtEl>
                                          <p:spTgt spid="49156"/>
                                        </p:tgtEl>
                                        <p:attrNameLst>
                                          <p:attrName>style.visibility</p:attrName>
                                        </p:attrNameLst>
                                      </p:cBhvr>
                                      <p:to>
                                        <p:strVal val="visible"/>
                                      </p:to>
                                    </p:set>
                                    <p:animEffect transition="in" filter="plus(in)">
                                      <p:cBhvr>
                                        <p:cTn id="27" dur="500"/>
                                        <p:tgtEl>
                                          <p:spTgt spid="49156"/>
                                        </p:tgtEl>
                                      </p:cBhvr>
                                    </p:animEffect>
                                  </p:childTnLst>
                                </p:cTn>
                              </p:par>
                            </p:childTnLst>
                          </p:cTn>
                        </p:par>
                        <p:par>
                          <p:cTn id="28" fill="hold">
                            <p:stCondLst>
                              <p:cond delay="2500"/>
                            </p:stCondLst>
                            <p:childTnLst>
                              <p:par>
                                <p:cTn id="29" presetID="13" presetClass="entr" presetSubtype="16" fill="hold" nodeType="afterEffect">
                                  <p:stCondLst>
                                    <p:cond delay="0"/>
                                  </p:stCondLst>
                                  <p:childTnLst>
                                    <p:set>
                                      <p:cBhvr>
                                        <p:cTn id="30" dur="500" fill="hold">
                                          <p:stCondLst>
                                            <p:cond delay="0"/>
                                          </p:stCondLst>
                                        </p:cTn>
                                        <p:tgtEl>
                                          <p:spTgt spid="49155"/>
                                        </p:tgtEl>
                                        <p:attrNameLst>
                                          <p:attrName>style.visibility</p:attrName>
                                        </p:attrNameLst>
                                      </p:cBhvr>
                                      <p:to>
                                        <p:strVal val="visible"/>
                                      </p:to>
                                    </p:set>
                                    <p:animEffect transition="in" filter="plus(in)">
                                      <p:cBhvr>
                                        <p:cTn id="31" dur="500"/>
                                        <p:tgtEl>
                                          <p:spTgt spid="49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花1"/>
          <p:cNvPicPr>
            <a:picLocks noChangeAspect="1"/>
          </p:cNvPicPr>
          <p:nvPr/>
        </p:nvPicPr>
        <p:blipFill>
          <a:blip r:embed="rId1"/>
          <a:stretch>
            <a:fillRect/>
          </a:stretch>
        </p:blipFill>
        <p:spPr>
          <a:xfrm rot="1560000">
            <a:off x="9475470" y="4395470"/>
            <a:ext cx="3404235" cy="3443605"/>
          </a:xfrm>
          <a:prstGeom prst="rect">
            <a:avLst/>
          </a:prstGeom>
        </p:spPr>
      </p:pic>
      <p:pic>
        <p:nvPicPr>
          <p:cNvPr id="6" name="图片 5" descr="花1"/>
          <p:cNvPicPr>
            <a:picLocks noChangeAspect="1"/>
          </p:cNvPicPr>
          <p:nvPr/>
        </p:nvPicPr>
        <p:blipFill>
          <a:blip r:embed="rId1"/>
          <a:stretch>
            <a:fillRect/>
          </a:stretch>
        </p:blipFill>
        <p:spPr>
          <a:xfrm rot="1560000" flipH="1" flipV="1">
            <a:off x="-682625" y="-995045"/>
            <a:ext cx="3404235" cy="3443605"/>
          </a:xfrm>
          <a:prstGeom prst="rect">
            <a:avLst/>
          </a:prstGeom>
        </p:spPr>
      </p:pic>
      <p:pic>
        <p:nvPicPr>
          <p:cNvPr id="24" name="图片 23" descr="蝴蝶"/>
          <p:cNvPicPr>
            <a:picLocks noChangeAspect="1"/>
          </p:cNvPicPr>
          <p:nvPr/>
        </p:nvPicPr>
        <p:blipFill>
          <a:blip r:embed="rId2"/>
          <a:stretch>
            <a:fillRect/>
          </a:stretch>
        </p:blipFill>
        <p:spPr>
          <a:xfrm>
            <a:off x="3126740" y="3977640"/>
            <a:ext cx="1156335" cy="1047750"/>
          </a:xfrm>
          <a:prstGeom prst="rect">
            <a:avLst/>
          </a:prstGeom>
        </p:spPr>
      </p:pic>
      <p:pic>
        <p:nvPicPr>
          <p:cNvPr id="25" name="图片 24" descr="小鸟"/>
          <p:cNvPicPr>
            <a:picLocks noChangeAspect="1"/>
          </p:cNvPicPr>
          <p:nvPr/>
        </p:nvPicPr>
        <p:blipFill>
          <a:blip r:embed="rId3"/>
          <a:stretch>
            <a:fillRect/>
          </a:stretch>
        </p:blipFill>
        <p:spPr>
          <a:xfrm flipH="1">
            <a:off x="7903845" y="1485900"/>
            <a:ext cx="823595" cy="992505"/>
          </a:xfrm>
          <a:prstGeom prst="rect">
            <a:avLst/>
          </a:prstGeom>
        </p:spPr>
      </p:pic>
      <p:sp>
        <p:nvSpPr>
          <p:cNvPr id="27" name="文本框 26"/>
          <p:cNvSpPr txBox="1"/>
          <p:nvPr/>
        </p:nvSpPr>
        <p:spPr>
          <a:xfrm>
            <a:off x="3571240" y="2230120"/>
            <a:ext cx="5049520" cy="1005840"/>
          </a:xfrm>
          <a:prstGeom prst="rect">
            <a:avLst/>
          </a:prstGeom>
          <a:noFill/>
        </p:spPr>
        <p:txBody>
          <a:bodyPr wrap="square" rtlCol="0">
            <a:spAutoFit/>
          </a:bodyPr>
          <a:lstStyle/>
          <a:p>
            <a:pPr algn="ctr"/>
            <a:r>
              <a:rPr lang="zh-CN" altLang="en-US" sz="6000">
                <a:solidFill>
                  <a:srgbClr val="65AA81"/>
                </a:solidFill>
                <a:latin typeface="华文细黑" panose="02010600040101010101" charset="-122"/>
                <a:ea typeface="华文细黑" panose="02010600040101010101" charset="-122"/>
              </a:rPr>
              <a:t>谢谢您的观看</a:t>
            </a:r>
            <a:endParaRPr lang="zh-CN" altLang="en-US" sz="6000">
              <a:solidFill>
                <a:srgbClr val="65AA81"/>
              </a:solidFill>
              <a:latin typeface="华文细黑" panose="02010600040101010101" charset="-122"/>
              <a:ea typeface="华文细黑" panose="02010600040101010101" charset="-122"/>
            </a:endParaRPr>
          </a:p>
        </p:txBody>
      </p:sp>
      <p:sp>
        <p:nvSpPr>
          <p:cNvPr id="28" name="矩形 27"/>
          <p:cNvSpPr/>
          <p:nvPr/>
        </p:nvSpPr>
        <p:spPr>
          <a:xfrm>
            <a:off x="3806825" y="3577590"/>
            <a:ext cx="4578350" cy="534670"/>
          </a:xfrm>
          <a:prstGeom prst="rect">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65AA81"/>
                </a:solidFill>
              </a:rPr>
              <a:t>Thank you for watching</a:t>
            </a:r>
            <a:endParaRPr lang="en-US" altLang="zh-CN" sz="3600">
              <a:solidFill>
                <a:srgbClr val="65AA8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edge">
                                      <p:cBhvr>
                                        <p:cTn id="7" dur="500"/>
                                        <p:tgtEl>
                                          <p:spTgt spid="2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par>
                                <p:cTn id="14" presetID="2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2"/>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8" dur="500"/>
                                        <p:tgtEl>
                                          <p:spTgt spid="4"/>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1000"/>
                                        <p:tgtEl>
                                          <p:spTgt spid="27"/>
                                        </p:tgtEl>
                                      </p:cBhvr>
                                    </p:animEffect>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28"/>
                                        </p:tgtEl>
                                        <p:attrNameLst>
                                          <p:attrName>style.visibility</p:attrName>
                                        </p:attrNameLst>
                                      </p:cBhvr>
                                      <p:to>
                                        <p:strVal val="visible"/>
                                      </p:to>
                                    </p:set>
                                    <p:anim calcmode="discrete" valueType="clr">
                                      <p:cBhvr override="childStyle">
                                        <p:cTn id="31" dur="80"/>
                                        <p:tgtEl>
                                          <p:spTgt spid="28"/>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28"/>
                                        </p:tgtEl>
                                        <p:attrNameLst>
                                          <p:attrName>fillcolor</p:attrName>
                                        </p:attrNameLst>
                                      </p:cBhvr>
                                      <p:tavLst>
                                        <p:tav tm="0">
                                          <p:val>
                                            <p:clrVal>
                                              <a:schemeClr val="accent2"/>
                                            </p:clrVal>
                                          </p:val>
                                        </p:tav>
                                        <p:tav tm="50000">
                                          <p:val>
                                            <p:clrVal>
                                              <a:schemeClr val="hlink"/>
                                            </p:clrVal>
                                          </p:val>
                                        </p:tav>
                                      </p:tavLst>
                                    </p:anim>
                                    <p:set>
                                      <p:cBhvr>
                                        <p:cTn id="33" dur="80"/>
                                        <p:tgtEl>
                                          <p:spTgt spid="28"/>
                                        </p:tgtEl>
                                        <p:attrNameLst>
                                          <p:attrName>fill.type</p:attrName>
                                        </p:attrNameLst>
                                      </p:cBhvr>
                                      <p:to>
                                        <p:strVal val="solid"/>
                                      </p:to>
                                    </p:set>
                                  </p:childTnLst>
                                </p:cTn>
                              </p:par>
                            </p:childTnLst>
                          </p:cTn>
                        </p:par>
                        <p:par>
                          <p:cTn id="34" fill="hold">
                            <p:stCondLst>
                              <p:cond delay="3420"/>
                            </p:stCondLst>
                            <p:childTnLst>
                              <p:par>
                                <p:cTn id="35" presetID="2" presetClass="entr" presetSubtype="4"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p:bldP spid="2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5.1 </a:t>
            </a:r>
            <a:r>
              <a:rPr lang="zh-CN" altLang="en-US" sz="2000" b="1">
                <a:solidFill>
                  <a:srgbClr val="65AA81"/>
                </a:solidFill>
                <a:latin typeface="华文细黑" panose="02010600040101010101" charset="-122"/>
                <a:ea typeface="华文细黑" panose="02010600040101010101" charset="-122"/>
                <a:sym typeface="+mn-ea"/>
              </a:rPr>
              <a:t>主题</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718185" y="1466215"/>
            <a:ext cx="9353550" cy="1568450"/>
          </a:xfrm>
          <a:prstGeom prst="rect">
            <a:avLst/>
          </a:prstGeom>
        </p:spPr>
        <p:txBody>
          <a:bodyPr wrap="square">
            <a:spAutoFit/>
          </a:bodyPr>
          <a:lstStyle/>
          <a:p>
            <a:pPr algn="l"/>
            <a:r>
              <a:rPr lang="zh-CN" altLang="en-US" sz="2400">
                <a:solidFill>
                  <a:srgbClr val="65AA81"/>
                </a:solidFill>
                <a:latin typeface="微软雅黑" panose="020B0503020204020204" charset="-122"/>
                <a:ea typeface="微软雅黑" panose="020B0503020204020204" charset="-122"/>
                <a:sym typeface="+mn-ea"/>
              </a:rPr>
              <a:t>举例：</a:t>
            </a:r>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b="1">
                <a:solidFill>
                  <a:srgbClr val="65AA81"/>
                </a:solidFill>
                <a:latin typeface="微软雅黑" panose="020B0503020204020204" charset="-122"/>
                <a:ea typeface="微软雅黑" panose="020B0503020204020204" charset="-122"/>
                <a:sym typeface="+mn-ea"/>
              </a:rPr>
              <a:t>日本——综合的多重的主题。</a:t>
            </a:r>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《回忆》：不同人物的经历引起的回忆与幻觉</a:t>
            </a:r>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《幽灵公主》、《千与千寻》：救赎、友情、成长、人与自然</a:t>
            </a:r>
            <a:endParaRPr lang="zh-CN" altLang="en-US" sz="2400">
              <a:solidFill>
                <a:srgbClr val="65AA81"/>
              </a:solidFill>
              <a:latin typeface="微软雅黑" panose="020B0503020204020204" charset="-122"/>
              <a:ea typeface="微软雅黑" panose="020B0503020204020204" charset="-122"/>
              <a:sym typeface="+mn-ea"/>
            </a:endParaRPr>
          </a:p>
        </p:txBody>
      </p:sp>
      <p:pic>
        <p:nvPicPr>
          <p:cNvPr id="8195" name="图片 4" descr="QQ图片20180517093902"/>
          <p:cNvPicPr>
            <a:picLocks noChangeAspect="1"/>
          </p:cNvPicPr>
          <p:nvPr/>
        </p:nvPicPr>
        <p:blipFill>
          <a:blip r:embed="rId2"/>
          <a:stretch>
            <a:fillRect/>
          </a:stretch>
        </p:blipFill>
        <p:spPr>
          <a:xfrm>
            <a:off x="7739380" y="3289935"/>
            <a:ext cx="3886200" cy="2905760"/>
          </a:xfrm>
          <a:prstGeom prst="rect">
            <a:avLst/>
          </a:prstGeom>
          <a:noFill/>
          <a:ln w="9525">
            <a:noFill/>
          </a:ln>
        </p:spPr>
      </p:pic>
      <p:pic>
        <p:nvPicPr>
          <p:cNvPr id="8196" name="图片 5" descr="QQ图片20180517093838"/>
          <p:cNvPicPr>
            <a:picLocks noChangeAspect="1"/>
          </p:cNvPicPr>
          <p:nvPr/>
        </p:nvPicPr>
        <p:blipFill>
          <a:blip r:embed="rId3"/>
          <a:stretch>
            <a:fillRect/>
          </a:stretch>
        </p:blipFill>
        <p:spPr>
          <a:xfrm>
            <a:off x="3750945" y="3289935"/>
            <a:ext cx="3876675" cy="2905760"/>
          </a:xfrm>
          <a:prstGeom prst="rect">
            <a:avLst/>
          </a:prstGeom>
          <a:noFill/>
          <a:ln w="9525">
            <a:noFill/>
          </a:ln>
        </p:spPr>
      </p:pic>
      <p:pic>
        <p:nvPicPr>
          <p:cNvPr id="8197" name="图片 6" descr="QQ图片20180517093802"/>
          <p:cNvPicPr>
            <a:picLocks noChangeAspect="1"/>
          </p:cNvPicPr>
          <p:nvPr/>
        </p:nvPicPr>
        <p:blipFill>
          <a:blip r:embed="rId4"/>
          <a:stretch>
            <a:fillRect/>
          </a:stretch>
        </p:blipFill>
        <p:spPr>
          <a:xfrm>
            <a:off x="672465" y="3289935"/>
            <a:ext cx="2941320" cy="29057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8197"/>
                                        </p:tgtEl>
                                        <p:attrNameLst>
                                          <p:attrName>style.visibility</p:attrName>
                                        </p:attrNameLst>
                                      </p:cBhvr>
                                      <p:to>
                                        <p:strVal val="visible"/>
                                      </p:to>
                                    </p:set>
                                    <p:animEffect transition="in" filter="wipe(left)">
                                      <p:cBhvr>
                                        <p:cTn id="27" dur="500"/>
                                        <p:tgtEl>
                                          <p:spTgt spid="8197"/>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8196"/>
                                        </p:tgtEl>
                                        <p:attrNameLst>
                                          <p:attrName>style.visibility</p:attrName>
                                        </p:attrNameLst>
                                      </p:cBhvr>
                                      <p:to>
                                        <p:strVal val="visible"/>
                                      </p:to>
                                    </p:set>
                                    <p:animEffect transition="in" filter="wipe(left)">
                                      <p:cBhvr>
                                        <p:cTn id="31" dur="500"/>
                                        <p:tgtEl>
                                          <p:spTgt spid="8196"/>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8195"/>
                                        </p:tgtEl>
                                        <p:attrNameLst>
                                          <p:attrName>style.visibility</p:attrName>
                                        </p:attrNameLst>
                                      </p:cBhvr>
                                      <p:to>
                                        <p:strVal val="visible"/>
                                      </p:to>
                                    </p:set>
                                    <p:animEffect transition="in" filter="wipe(left)">
                                      <p:cBhvr>
                                        <p:cTn id="35"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pPr algn="l" fontAlgn="auto">
              <a:lnSpc>
                <a:spcPct val="100000"/>
              </a:lnSpc>
            </a:pPr>
            <a:r>
              <a:rPr lang="en-US" altLang="zh-CN" sz="2000" b="1">
                <a:solidFill>
                  <a:srgbClr val="65AA81"/>
                </a:solidFill>
                <a:latin typeface="华文细黑" panose="02010600040101010101" charset="-122"/>
                <a:ea typeface="华文细黑" panose="02010600040101010101" charset="-122"/>
                <a:sym typeface="+mn-ea"/>
              </a:rPr>
              <a:t>5.1 </a:t>
            </a:r>
            <a:r>
              <a:rPr lang="zh-CN" altLang="en-US" sz="2000" b="1">
                <a:solidFill>
                  <a:srgbClr val="65AA81"/>
                </a:solidFill>
                <a:latin typeface="华文细黑" panose="02010600040101010101" charset="-122"/>
                <a:ea typeface="华文细黑" panose="02010600040101010101" charset="-122"/>
                <a:sym typeface="+mn-ea"/>
              </a:rPr>
              <a:t>主题</a:t>
            </a:r>
            <a:endParaRPr lang="zh-CN" altLang="en-US" sz="2000" b="1">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796290" y="1575435"/>
            <a:ext cx="9353550" cy="3046095"/>
          </a:xfrm>
          <a:prstGeom prst="rect">
            <a:avLst/>
          </a:prstGeom>
        </p:spPr>
        <p:txBody>
          <a:bodyPr wrap="square">
            <a:spAutoFit/>
          </a:bodyPr>
          <a:lstStyle/>
          <a:p>
            <a:pPr algn="l"/>
            <a:r>
              <a:rPr lang="zh-CN" altLang="en-US" sz="2400" b="1">
                <a:solidFill>
                  <a:srgbClr val="65AA81"/>
                </a:solidFill>
                <a:latin typeface="微软雅黑" panose="020B0503020204020204" charset="-122"/>
                <a:ea typeface="微软雅黑" panose="020B0503020204020204" charset="-122"/>
                <a:sym typeface="+mn-ea"/>
              </a:rPr>
              <a:t>主题的确立需要市场调查结合受众需求</a:t>
            </a:r>
            <a:endParaRPr lang="zh-CN" altLang="en-US" sz="2400" b="1">
              <a:solidFill>
                <a:srgbClr val="65AA81"/>
              </a:solidFill>
              <a:latin typeface="微软雅黑" panose="020B0503020204020204" charset="-122"/>
              <a:ea typeface="微软雅黑" panose="020B0503020204020204" charset="-122"/>
              <a:sym typeface="+mn-ea"/>
            </a:endParaRPr>
          </a:p>
          <a:p>
            <a:pPr algn="l"/>
            <a:endParaRPr lang="zh-CN" altLang="en-US" sz="2400" b="1">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《冰河世纪》《无敌破坏王》</a:t>
            </a:r>
            <a:endParaRPr lang="zh-CN" altLang="en-US" sz="2400">
              <a:solidFill>
                <a:srgbClr val="65AA81"/>
              </a:solidFill>
              <a:latin typeface="微软雅黑" panose="020B0503020204020204" charset="-122"/>
              <a:ea typeface="微软雅黑" panose="020B0503020204020204" charset="-122"/>
              <a:sym typeface="+mn-ea"/>
            </a:endParaRPr>
          </a:p>
          <a:p>
            <a:pPr algn="l"/>
            <a:endParaRPr lang="zh-CN" altLang="en-US" sz="2400">
              <a:solidFill>
                <a:srgbClr val="65AA81"/>
              </a:solidFill>
              <a:latin typeface="微软雅黑" panose="020B0503020204020204" charset="-122"/>
              <a:ea typeface="微软雅黑" panose="020B0503020204020204" charset="-122"/>
              <a:sym typeface="+mn-ea"/>
            </a:endParaRPr>
          </a:p>
          <a:p>
            <a:pPr algn="l"/>
            <a:endParaRPr lang="zh-CN" altLang="en-US" sz="2400">
              <a:solidFill>
                <a:srgbClr val="65AA81"/>
              </a:solidFill>
              <a:latin typeface="微软雅黑" panose="020B0503020204020204" charset="-122"/>
              <a:ea typeface="微软雅黑" panose="020B0503020204020204" charset="-122"/>
              <a:sym typeface="+mn-ea"/>
            </a:endParaRPr>
          </a:p>
          <a:p>
            <a:pPr algn="l"/>
            <a:endParaRPr lang="zh-CN" altLang="en-US" sz="2400">
              <a:solidFill>
                <a:srgbClr val="65AA81"/>
              </a:solidFill>
              <a:latin typeface="微软雅黑" panose="020B0503020204020204" charset="-122"/>
              <a:ea typeface="微软雅黑" panose="020B0503020204020204" charset="-122"/>
              <a:sym typeface="+mn-ea"/>
            </a:endParaRPr>
          </a:p>
          <a:p>
            <a:pPr algn="l"/>
            <a:endParaRPr lang="zh-CN" altLang="en-US" sz="2400">
              <a:solidFill>
                <a:srgbClr val="65AA81"/>
              </a:solidFill>
              <a:latin typeface="微软雅黑" panose="020B0503020204020204" charset="-122"/>
              <a:ea typeface="微软雅黑" panose="020B0503020204020204" charset="-122"/>
              <a:sym typeface="+mn-ea"/>
            </a:endParaRPr>
          </a:p>
          <a:p>
            <a:pPr algn="l"/>
            <a:r>
              <a:rPr lang="zh-CN" altLang="en-US" sz="2400">
                <a:solidFill>
                  <a:srgbClr val="65AA81"/>
                </a:solidFill>
                <a:latin typeface="微软雅黑" panose="020B0503020204020204" charset="-122"/>
                <a:ea typeface="微软雅黑" panose="020B0503020204020204" charset="-122"/>
                <a:sym typeface="+mn-ea"/>
              </a:rPr>
              <a:t>    </a:t>
            </a:r>
            <a:endParaRPr lang="zh-CN" altLang="en-US" sz="2400">
              <a:solidFill>
                <a:srgbClr val="65AA81"/>
              </a:solidFill>
              <a:latin typeface="微软雅黑" panose="020B0503020204020204" charset="-122"/>
              <a:ea typeface="微软雅黑" panose="020B0503020204020204" charset="-122"/>
              <a:sym typeface="+mn-ea"/>
            </a:endParaRPr>
          </a:p>
        </p:txBody>
      </p:sp>
      <p:pic>
        <p:nvPicPr>
          <p:cNvPr id="9219" name="图片 1" descr="QQ图片20180517094651"/>
          <p:cNvPicPr>
            <a:picLocks noChangeAspect="1"/>
          </p:cNvPicPr>
          <p:nvPr/>
        </p:nvPicPr>
        <p:blipFill>
          <a:blip r:embed="rId2"/>
          <a:stretch>
            <a:fillRect/>
          </a:stretch>
        </p:blipFill>
        <p:spPr>
          <a:xfrm>
            <a:off x="6373495" y="2905125"/>
            <a:ext cx="5381625" cy="3016250"/>
          </a:xfrm>
          <a:prstGeom prst="rect">
            <a:avLst/>
          </a:prstGeom>
          <a:noFill/>
          <a:ln w="9525">
            <a:noFill/>
          </a:ln>
        </p:spPr>
      </p:pic>
      <p:pic>
        <p:nvPicPr>
          <p:cNvPr id="9220" name="图片 2" descr="QQ图片20180517094613"/>
          <p:cNvPicPr>
            <a:picLocks noChangeAspect="1"/>
          </p:cNvPicPr>
          <p:nvPr/>
        </p:nvPicPr>
        <p:blipFill>
          <a:blip r:embed="rId3"/>
          <a:stretch>
            <a:fillRect/>
          </a:stretch>
        </p:blipFill>
        <p:spPr>
          <a:xfrm>
            <a:off x="415290" y="2905125"/>
            <a:ext cx="5729605" cy="30162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9220"/>
                                        </p:tgtEl>
                                        <p:attrNameLst>
                                          <p:attrName>style.visibility</p:attrName>
                                        </p:attrNameLst>
                                      </p:cBhvr>
                                      <p:to>
                                        <p:strVal val="visible"/>
                                      </p:to>
                                    </p:set>
                                    <p:animEffect transition="in" filter="blinds(horizontal)">
                                      <p:cBhvr>
                                        <p:cTn id="27" dur="500"/>
                                        <p:tgtEl>
                                          <p:spTgt spid="9220"/>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9219"/>
                                        </p:tgtEl>
                                        <p:attrNameLst>
                                          <p:attrName>style.visibility</p:attrName>
                                        </p:attrNameLst>
                                      </p:cBhvr>
                                      <p:to>
                                        <p:strVal val="visible"/>
                                      </p:to>
                                    </p:set>
                                    <p:animEffect transition="in" filter="blinds(horizontal)">
                                      <p:cBhvr>
                                        <p:cTn id="31"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44415" y="1076960"/>
            <a:ext cx="2469515" cy="2324735"/>
            <a:chOff x="7949" y="1421"/>
            <a:chExt cx="3256" cy="3065"/>
          </a:xfrm>
        </p:grpSpPr>
        <p:sp>
          <p:nvSpPr>
            <p:cNvPr id="5" name="椭圆 4"/>
            <p:cNvSpPr/>
            <p:nvPr/>
          </p:nvSpPr>
          <p:spPr>
            <a:xfrm>
              <a:off x="8210" y="1421"/>
              <a:ext cx="2777" cy="2777"/>
            </a:xfrm>
            <a:prstGeom prst="ellipse">
              <a:avLst/>
            </a:prstGeom>
            <a:solidFill>
              <a:srgbClr val="65AA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7949" y="2934"/>
              <a:ext cx="3256" cy="1552"/>
            </a:xfrm>
            <a:prstGeom prst="rect">
              <a:avLst/>
            </a:prstGeom>
          </p:spPr>
        </p:pic>
      </p:grpSp>
      <p:sp>
        <p:nvSpPr>
          <p:cNvPr id="8" name="文本框 7"/>
          <p:cNvSpPr txBox="1"/>
          <p:nvPr/>
        </p:nvSpPr>
        <p:spPr>
          <a:xfrm>
            <a:off x="5231130" y="1474470"/>
            <a:ext cx="1730375" cy="583565"/>
          </a:xfrm>
          <a:prstGeom prst="rect">
            <a:avLst/>
          </a:prstGeom>
          <a:noFill/>
        </p:spPr>
        <p:txBody>
          <a:bodyPr wrap="square" rtlCol="0">
            <a:spAutoFit/>
          </a:bodyPr>
          <a:lstStyle/>
          <a:p>
            <a:pPr algn="ctr"/>
            <a:r>
              <a:rPr lang="en-US" altLang="zh-CN" sz="3200">
                <a:solidFill>
                  <a:schemeClr val="bg1"/>
                </a:solidFill>
                <a:latin typeface="华文细黑" panose="02010600040101010101" charset="-122"/>
                <a:ea typeface="华文细黑" panose="02010600040101010101" charset="-122"/>
              </a:rPr>
              <a:t>5.2</a:t>
            </a:r>
            <a:endParaRPr lang="en-US" altLang="zh-CN" sz="320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3786505" y="4097655"/>
            <a:ext cx="4620895" cy="521970"/>
          </a:xfrm>
          <a:prstGeom prst="rect">
            <a:avLst/>
          </a:prstGeom>
          <a:noFill/>
        </p:spPr>
        <p:txBody>
          <a:bodyPr wrap="square" rtlCol="0">
            <a:spAutoFit/>
          </a:bodyPr>
          <a:lstStyle/>
          <a:p>
            <a:pPr algn="ctr" fontAlgn="auto">
              <a:lnSpc>
                <a:spcPct val="100000"/>
              </a:lnSpc>
            </a:pPr>
            <a:r>
              <a:rPr lang="en-US" altLang="zh-CN" sz="2800" b="1">
                <a:solidFill>
                  <a:srgbClr val="65AA81"/>
                </a:solidFill>
                <a:latin typeface="华文细黑" panose="02010600040101010101" charset="-122"/>
                <a:ea typeface="华文细黑" panose="02010600040101010101" charset="-122"/>
                <a:sym typeface="+mn-ea"/>
              </a:rPr>
              <a:t> </a:t>
            </a:r>
            <a:r>
              <a:rPr lang="zh-CN" altLang="en-US" sz="2800" b="1">
                <a:solidFill>
                  <a:srgbClr val="65AA81"/>
                </a:solidFill>
                <a:latin typeface="华文细黑" panose="02010600040101010101" charset="-122"/>
                <a:ea typeface="华文细黑" panose="02010600040101010101" charset="-122"/>
                <a:sym typeface="+mn-ea"/>
              </a:rPr>
              <a:t>前提</a:t>
            </a:r>
            <a:endParaRPr lang="zh-CN" altLang="en-US" sz="2800" b="1">
              <a:solidFill>
                <a:srgbClr val="65AA81"/>
              </a:solidFill>
              <a:latin typeface="华文细黑" panose="02010600040101010101" charset="-122"/>
              <a:ea typeface="华文细黑" panose="02010600040101010101"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par>
                          <p:cTn id="12" fill="hold">
                            <p:stCondLst>
                              <p:cond delay="1000"/>
                            </p:stCondLst>
                            <p:childTnLst>
                              <p:par>
                                <p:cTn id="13" presetID="47" presetClass="entr" presetSubtype="0" fill="hold" grpId="3"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5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11"/>
                                        </p:tgtEl>
                                        <p:attrNameLst>
                                          <p:attrName>fillcolor</p:attrName>
                                        </p:attrNameLst>
                                      </p:cBhvr>
                                      <p:tavLst>
                                        <p:tav tm="0">
                                          <p:val>
                                            <p:clrVal>
                                              <a:schemeClr val="accent2"/>
                                            </p:clrVal>
                                          </p:val>
                                        </p:tav>
                                        <p:tav tm="50000">
                                          <p:val>
                                            <p:clrVal>
                                              <a:schemeClr val="hlink"/>
                                            </p:clrVal>
                                          </p:val>
                                        </p:tav>
                                      </p:tavLst>
                                    </p:anim>
                                    <p:set>
                                      <p:cBhvr>
                                        <p:cTn id="23" dur="5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11" grpId="0"/>
      <p:bldP spid="27"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3278</Words>
  <Application>WPS 演示</Application>
  <PresentationFormat>宽屏</PresentationFormat>
  <Paragraphs>503</Paragraphs>
  <Slides>67</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67</vt:i4>
      </vt:variant>
    </vt:vector>
  </HeadingPairs>
  <TitlesOfParts>
    <vt:vector size="76" baseType="lpstr">
      <vt:lpstr>Arial</vt:lpstr>
      <vt:lpstr>宋体</vt:lpstr>
      <vt:lpstr>Wingdings</vt:lpstr>
      <vt:lpstr>华文细黑</vt:lpstr>
      <vt:lpstr>微软雅黑</vt:lpstr>
      <vt:lpstr>Calibri</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周璇</cp:lastModifiedBy>
  <cp:revision>192</cp:revision>
  <dcterms:created xsi:type="dcterms:W3CDTF">2020-08-28T02:21:00Z</dcterms:created>
  <dcterms:modified xsi:type="dcterms:W3CDTF">2022-04-17T13:47:41Z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3216522B5D8F4E9CB2FCEB3C0640E7FA</vt:lpwstr>
  </property>
</Properties>
</file>